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49"/>
  </p:notesMasterIdLst>
  <p:sldIdLst>
    <p:sldId id="256" r:id="rId5"/>
    <p:sldId id="357" r:id="rId6"/>
    <p:sldId id="358" r:id="rId7"/>
    <p:sldId id="367" r:id="rId8"/>
    <p:sldId id="362" r:id="rId9"/>
    <p:sldId id="363" r:id="rId10"/>
    <p:sldId id="368" r:id="rId11"/>
    <p:sldId id="370" r:id="rId12"/>
    <p:sldId id="371" r:id="rId13"/>
    <p:sldId id="372" r:id="rId14"/>
    <p:sldId id="359" r:id="rId15"/>
    <p:sldId id="361" r:id="rId16"/>
    <p:sldId id="364" r:id="rId17"/>
    <p:sldId id="365" r:id="rId18"/>
    <p:sldId id="360" r:id="rId19"/>
    <p:sldId id="366" r:id="rId20"/>
    <p:sldId id="257" r:id="rId21"/>
    <p:sldId id="354" r:id="rId22"/>
    <p:sldId id="337" r:id="rId23"/>
    <p:sldId id="338" r:id="rId24"/>
    <p:sldId id="339" r:id="rId25"/>
    <p:sldId id="314" r:id="rId26"/>
    <p:sldId id="332" r:id="rId27"/>
    <p:sldId id="333" r:id="rId28"/>
    <p:sldId id="329" r:id="rId29"/>
    <p:sldId id="283" r:id="rId30"/>
    <p:sldId id="320" r:id="rId31"/>
    <p:sldId id="327" r:id="rId32"/>
    <p:sldId id="334" r:id="rId33"/>
    <p:sldId id="335" r:id="rId34"/>
    <p:sldId id="343" r:id="rId35"/>
    <p:sldId id="345" r:id="rId36"/>
    <p:sldId id="346" r:id="rId37"/>
    <p:sldId id="347" r:id="rId38"/>
    <p:sldId id="348" r:id="rId39"/>
    <p:sldId id="349" r:id="rId40"/>
    <p:sldId id="350" r:id="rId41"/>
    <p:sldId id="326" r:id="rId42"/>
    <p:sldId id="340" r:id="rId43"/>
    <p:sldId id="342" r:id="rId44"/>
    <p:sldId id="351" r:id="rId45"/>
    <p:sldId id="352" r:id="rId46"/>
    <p:sldId id="353"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p:cViewPr varScale="1">
        <p:scale>
          <a:sx n="120" d="100"/>
          <a:sy n="120"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EDC5A-69D7-4665-A0C1-50F1AA2701B5}"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3F50EDE5-AD99-4C1E-9EED-B662D54258DA}">
      <dgm:prSet/>
      <dgm:spPr/>
      <dgm:t>
        <a:bodyPr/>
        <a:lstStyle/>
        <a:p>
          <a:r>
            <a:rPr lang="en-US"/>
            <a:t>a live-action roleplaying system</a:t>
          </a:r>
        </a:p>
      </dgm:t>
    </dgm:pt>
    <dgm:pt modelId="{57CEF3AA-49A7-41EB-8AFA-6078DD67EC26}" type="parTrans" cxnId="{3C269A66-4809-4BAD-8E1C-43F64A8E7012}">
      <dgm:prSet/>
      <dgm:spPr/>
      <dgm:t>
        <a:bodyPr/>
        <a:lstStyle/>
        <a:p>
          <a:endParaRPr lang="en-US"/>
        </a:p>
      </dgm:t>
    </dgm:pt>
    <dgm:pt modelId="{7C2F51B7-45F6-48A6-AE4D-BE28A8E24CE9}" type="sibTrans" cxnId="{3C269A66-4809-4BAD-8E1C-43F64A8E7012}">
      <dgm:prSet/>
      <dgm:spPr/>
      <dgm:t>
        <a:bodyPr/>
        <a:lstStyle/>
        <a:p>
          <a:endParaRPr lang="en-US"/>
        </a:p>
      </dgm:t>
    </dgm:pt>
    <dgm:pt modelId="{E6E9CFC5-994B-4B54-970A-B06200608911}">
      <dgm:prSet/>
      <dgm:spPr/>
      <dgm:t>
        <a:bodyPr/>
        <a:lstStyle/>
        <a:p>
          <a:r>
            <a:rPr lang="en-US"/>
            <a:t>an upper-division course: Simulating Global Crises</a:t>
          </a:r>
        </a:p>
      </dgm:t>
    </dgm:pt>
    <dgm:pt modelId="{B6A00142-3D18-4DF6-8F8D-B27C7D753B3A}" type="parTrans" cxnId="{2FAD2303-99E2-4805-AC60-D3F18D060336}">
      <dgm:prSet/>
      <dgm:spPr/>
      <dgm:t>
        <a:bodyPr/>
        <a:lstStyle/>
        <a:p>
          <a:endParaRPr lang="en-US"/>
        </a:p>
      </dgm:t>
    </dgm:pt>
    <dgm:pt modelId="{88200EEF-1021-45A0-9A10-58E745AC8B55}" type="sibTrans" cxnId="{2FAD2303-99E2-4805-AC60-D3F18D060336}">
      <dgm:prSet/>
      <dgm:spPr/>
      <dgm:t>
        <a:bodyPr/>
        <a:lstStyle/>
        <a:p>
          <a:endParaRPr lang="en-US"/>
        </a:p>
      </dgm:t>
    </dgm:pt>
    <dgm:pt modelId="{654FB325-03EC-4042-8D6C-D89DFD764281}">
      <dgm:prSet/>
      <dgm:spPr/>
      <dgm:t>
        <a:bodyPr/>
        <a:lstStyle/>
        <a:p>
          <a:r>
            <a:rPr lang="en-US"/>
            <a:t>a means of showing students STEM skills at work in global humanitarianism </a:t>
          </a:r>
        </a:p>
      </dgm:t>
    </dgm:pt>
    <dgm:pt modelId="{7724EBC3-9D2B-41CA-AC6D-D8B1D8C627A3}" type="parTrans" cxnId="{DFB65035-3BAF-4165-95D0-69568F338871}">
      <dgm:prSet/>
      <dgm:spPr/>
      <dgm:t>
        <a:bodyPr/>
        <a:lstStyle/>
        <a:p>
          <a:endParaRPr lang="en-US"/>
        </a:p>
      </dgm:t>
    </dgm:pt>
    <dgm:pt modelId="{F4DA08DA-9615-4F2C-8C77-E4714379E0F9}" type="sibTrans" cxnId="{DFB65035-3BAF-4165-95D0-69568F338871}">
      <dgm:prSet/>
      <dgm:spPr/>
      <dgm:t>
        <a:bodyPr/>
        <a:lstStyle/>
        <a:p>
          <a:endParaRPr lang="en-US"/>
        </a:p>
      </dgm:t>
    </dgm:pt>
    <dgm:pt modelId="{7CF008F6-A21F-F144-A2CF-E4CE40898327}" type="pres">
      <dgm:prSet presAssocID="{150EDC5A-69D7-4665-A0C1-50F1AA2701B5}" presName="linear" presStyleCnt="0">
        <dgm:presLayoutVars>
          <dgm:animLvl val="lvl"/>
          <dgm:resizeHandles val="exact"/>
        </dgm:presLayoutVars>
      </dgm:prSet>
      <dgm:spPr/>
    </dgm:pt>
    <dgm:pt modelId="{F67593C5-6B3E-F74A-B688-1FE01E40C2B4}" type="pres">
      <dgm:prSet presAssocID="{3F50EDE5-AD99-4C1E-9EED-B662D54258DA}" presName="parentText" presStyleLbl="node1" presStyleIdx="0" presStyleCnt="3">
        <dgm:presLayoutVars>
          <dgm:chMax val="0"/>
          <dgm:bulletEnabled val="1"/>
        </dgm:presLayoutVars>
      </dgm:prSet>
      <dgm:spPr/>
    </dgm:pt>
    <dgm:pt modelId="{638416F8-EC9F-5147-945D-B4D759C0F0E9}" type="pres">
      <dgm:prSet presAssocID="{7C2F51B7-45F6-48A6-AE4D-BE28A8E24CE9}" presName="spacer" presStyleCnt="0"/>
      <dgm:spPr/>
    </dgm:pt>
    <dgm:pt modelId="{29AF8479-FCA1-3B47-AFA1-7B8D29B7E1F2}" type="pres">
      <dgm:prSet presAssocID="{E6E9CFC5-994B-4B54-970A-B06200608911}" presName="parentText" presStyleLbl="node1" presStyleIdx="1" presStyleCnt="3">
        <dgm:presLayoutVars>
          <dgm:chMax val="0"/>
          <dgm:bulletEnabled val="1"/>
        </dgm:presLayoutVars>
      </dgm:prSet>
      <dgm:spPr/>
    </dgm:pt>
    <dgm:pt modelId="{E6CBC707-F8C4-4F4C-9FDF-F0FB6159D577}" type="pres">
      <dgm:prSet presAssocID="{88200EEF-1021-45A0-9A10-58E745AC8B55}" presName="spacer" presStyleCnt="0"/>
      <dgm:spPr/>
    </dgm:pt>
    <dgm:pt modelId="{DABEDFDC-A198-5A4F-B556-ACE54F3975D7}" type="pres">
      <dgm:prSet presAssocID="{654FB325-03EC-4042-8D6C-D89DFD764281}" presName="parentText" presStyleLbl="node1" presStyleIdx="2" presStyleCnt="3">
        <dgm:presLayoutVars>
          <dgm:chMax val="0"/>
          <dgm:bulletEnabled val="1"/>
        </dgm:presLayoutVars>
      </dgm:prSet>
      <dgm:spPr/>
    </dgm:pt>
  </dgm:ptLst>
  <dgm:cxnLst>
    <dgm:cxn modelId="{2FAD2303-99E2-4805-AC60-D3F18D060336}" srcId="{150EDC5A-69D7-4665-A0C1-50F1AA2701B5}" destId="{E6E9CFC5-994B-4B54-970A-B06200608911}" srcOrd="1" destOrd="0" parTransId="{B6A00142-3D18-4DF6-8F8D-B27C7D753B3A}" sibTransId="{88200EEF-1021-45A0-9A10-58E745AC8B55}"/>
    <dgm:cxn modelId="{DFB65035-3BAF-4165-95D0-69568F338871}" srcId="{150EDC5A-69D7-4665-A0C1-50F1AA2701B5}" destId="{654FB325-03EC-4042-8D6C-D89DFD764281}" srcOrd="2" destOrd="0" parTransId="{7724EBC3-9D2B-41CA-AC6D-D8B1D8C627A3}" sibTransId="{F4DA08DA-9615-4F2C-8C77-E4714379E0F9}"/>
    <dgm:cxn modelId="{1EECB45D-7CC5-754F-B797-EADB27FF237E}" type="presOf" srcId="{3F50EDE5-AD99-4C1E-9EED-B662D54258DA}" destId="{F67593C5-6B3E-F74A-B688-1FE01E40C2B4}" srcOrd="0" destOrd="0" presId="urn:microsoft.com/office/officeart/2005/8/layout/vList2"/>
    <dgm:cxn modelId="{3C269A66-4809-4BAD-8E1C-43F64A8E7012}" srcId="{150EDC5A-69D7-4665-A0C1-50F1AA2701B5}" destId="{3F50EDE5-AD99-4C1E-9EED-B662D54258DA}" srcOrd="0" destOrd="0" parTransId="{57CEF3AA-49A7-41EB-8AFA-6078DD67EC26}" sibTransId="{7C2F51B7-45F6-48A6-AE4D-BE28A8E24CE9}"/>
    <dgm:cxn modelId="{1CAE6B73-1FE7-5646-A5F1-E8AA6D011419}" type="presOf" srcId="{150EDC5A-69D7-4665-A0C1-50F1AA2701B5}" destId="{7CF008F6-A21F-F144-A2CF-E4CE40898327}" srcOrd="0" destOrd="0" presId="urn:microsoft.com/office/officeart/2005/8/layout/vList2"/>
    <dgm:cxn modelId="{1B4662B6-8265-C145-A459-9C473A0D85EE}" type="presOf" srcId="{654FB325-03EC-4042-8D6C-D89DFD764281}" destId="{DABEDFDC-A198-5A4F-B556-ACE54F3975D7}" srcOrd="0" destOrd="0" presId="urn:microsoft.com/office/officeart/2005/8/layout/vList2"/>
    <dgm:cxn modelId="{F1F8CED9-B2C1-1E44-B82B-D1CC8F91AFA4}" type="presOf" srcId="{E6E9CFC5-994B-4B54-970A-B06200608911}" destId="{29AF8479-FCA1-3B47-AFA1-7B8D29B7E1F2}" srcOrd="0" destOrd="0" presId="urn:microsoft.com/office/officeart/2005/8/layout/vList2"/>
    <dgm:cxn modelId="{4A554BDF-61DC-944F-909A-06BA98518BFA}" type="presParOf" srcId="{7CF008F6-A21F-F144-A2CF-E4CE40898327}" destId="{F67593C5-6B3E-F74A-B688-1FE01E40C2B4}" srcOrd="0" destOrd="0" presId="urn:microsoft.com/office/officeart/2005/8/layout/vList2"/>
    <dgm:cxn modelId="{3A0AE7F6-E144-B347-850E-3782377CD718}" type="presParOf" srcId="{7CF008F6-A21F-F144-A2CF-E4CE40898327}" destId="{638416F8-EC9F-5147-945D-B4D759C0F0E9}" srcOrd="1" destOrd="0" presId="urn:microsoft.com/office/officeart/2005/8/layout/vList2"/>
    <dgm:cxn modelId="{E951B48B-7935-7140-867C-F91A0746ABDA}" type="presParOf" srcId="{7CF008F6-A21F-F144-A2CF-E4CE40898327}" destId="{29AF8479-FCA1-3B47-AFA1-7B8D29B7E1F2}" srcOrd="2" destOrd="0" presId="urn:microsoft.com/office/officeart/2005/8/layout/vList2"/>
    <dgm:cxn modelId="{EDEC963F-5FC5-8D47-8F26-C129BE972657}" type="presParOf" srcId="{7CF008F6-A21F-F144-A2CF-E4CE40898327}" destId="{E6CBC707-F8C4-4F4C-9FDF-F0FB6159D577}" srcOrd="3" destOrd="0" presId="urn:microsoft.com/office/officeart/2005/8/layout/vList2"/>
    <dgm:cxn modelId="{B4129DC9-6FFD-F246-82A5-814FAA7D3774}" type="presParOf" srcId="{7CF008F6-A21F-F144-A2CF-E4CE40898327}" destId="{DABEDFDC-A198-5A4F-B556-ACE54F3975D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593C5-6B3E-F74A-B688-1FE01E40C2B4}">
      <dsp:nvSpPr>
        <dsp:cNvPr id="0" name=""/>
        <dsp:cNvSpPr/>
      </dsp:nvSpPr>
      <dsp:spPr>
        <a:xfrm>
          <a:off x="0" y="831941"/>
          <a:ext cx="6912245" cy="12314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 live-action roleplaying system</a:t>
          </a:r>
        </a:p>
      </dsp:txBody>
      <dsp:txXfrm>
        <a:off x="60116" y="892057"/>
        <a:ext cx="6792013" cy="1111247"/>
      </dsp:txXfrm>
    </dsp:sp>
    <dsp:sp modelId="{29AF8479-FCA1-3B47-AFA1-7B8D29B7E1F2}">
      <dsp:nvSpPr>
        <dsp:cNvPr id="0" name=""/>
        <dsp:cNvSpPr/>
      </dsp:nvSpPr>
      <dsp:spPr>
        <a:xfrm>
          <a:off x="0" y="2152701"/>
          <a:ext cx="6912245" cy="1231479"/>
        </a:xfrm>
        <a:prstGeom prst="roundRect">
          <a:avLst/>
        </a:prstGeom>
        <a:solidFill>
          <a:schemeClr val="accent3">
            <a:hueOff val="427282"/>
            <a:satOff val="-9033"/>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an upper-division course: Simulating Global Crises</a:t>
          </a:r>
        </a:p>
      </dsp:txBody>
      <dsp:txXfrm>
        <a:off x="60116" y="2212817"/>
        <a:ext cx="6792013" cy="1111247"/>
      </dsp:txXfrm>
    </dsp:sp>
    <dsp:sp modelId="{DABEDFDC-A198-5A4F-B556-ACE54F3975D7}">
      <dsp:nvSpPr>
        <dsp:cNvPr id="0" name=""/>
        <dsp:cNvSpPr/>
      </dsp:nvSpPr>
      <dsp:spPr>
        <a:xfrm>
          <a:off x="0" y="3473461"/>
          <a:ext cx="6912245" cy="1231479"/>
        </a:xfrm>
        <a:prstGeom prst="roundRect">
          <a:avLst/>
        </a:prstGeom>
        <a:solidFill>
          <a:schemeClr val="accent3">
            <a:hueOff val="854565"/>
            <a:satOff val="-18066"/>
            <a:lumOff val="-1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 means of showing students STEM skills at work in global humanitarianism </a:t>
          </a:r>
        </a:p>
      </dsp:txBody>
      <dsp:txXfrm>
        <a:off x="60116" y="3533577"/>
        <a:ext cx="6792013" cy="11112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E2CB7-C983-4FDC-AFED-CC8FACE4BCBD}" type="datetimeFigureOut">
              <a:rPr lang="en-US" smtClean="0"/>
              <a:t>3/23/18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E0923-D996-46D9-A819-70576F55C9F6}" type="slidenum">
              <a:rPr lang="en-US" smtClean="0"/>
              <a:t>‹#›</a:t>
            </a:fld>
            <a:endParaRPr lang="en-US"/>
          </a:p>
        </p:txBody>
      </p:sp>
    </p:spTree>
    <p:extLst>
      <p:ext uri="{BB962C8B-B14F-4D97-AF65-F5344CB8AC3E}">
        <p14:creationId xmlns:p14="http://schemas.microsoft.com/office/powerpoint/2010/main" val="3430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10"/>
          </p:nvPr>
        </p:nvSpPr>
        <p:spPr/>
        <p:txBody>
          <a:bodyPr/>
          <a:lstStyle/>
          <a:p>
            <a:fld id="{20BE0923-D996-46D9-A819-70576F55C9F6}" type="slidenum">
              <a:rPr lang="en-US" smtClean="0"/>
              <a:t>26</a:t>
            </a:fld>
            <a:endParaRPr lang="en-US"/>
          </a:p>
        </p:txBody>
      </p:sp>
    </p:spTree>
    <p:extLst>
      <p:ext uri="{BB962C8B-B14F-4D97-AF65-F5344CB8AC3E}">
        <p14:creationId xmlns:p14="http://schemas.microsoft.com/office/powerpoint/2010/main" val="295882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714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31726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2108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E0923-D996-46D9-A819-70576F55C9F6}" type="slidenum">
              <a:rPr lang="en-US" smtClean="0"/>
              <a:t>27</a:t>
            </a:fld>
            <a:endParaRPr lang="en-US"/>
          </a:p>
        </p:txBody>
      </p:sp>
    </p:spTree>
    <p:extLst>
      <p:ext uri="{BB962C8B-B14F-4D97-AF65-F5344CB8AC3E}">
        <p14:creationId xmlns:p14="http://schemas.microsoft.com/office/powerpoint/2010/main" val="116947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evocative languages/all five senses to bring them from </a:t>
            </a:r>
            <a:r>
              <a:rPr lang="en-US" err="1"/>
              <a:t>RL</a:t>
            </a:r>
            <a:r>
              <a:rPr lang="en-US"/>
              <a:t> to RP.</a:t>
            </a:r>
          </a:p>
        </p:txBody>
      </p:sp>
      <p:sp>
        <p:nvSpPr>
          <p:cNvPr id="4" name="Slide Number Placeholder 3"/>
          <p:cNvSpPr>
            <a:spLocks noGrp="1"/>
          </p:cNvSpPr>
          <p:nvPr>
            <p:ph type="sldNum" sz="quarter" idx="10"/>
          </p:nvPr>
        </p:nvSpPr>
        <p:spPr/>
        <p:txBody>
          <a:bodyPr/>
          <a:lstStyle/>
          <a:p>
            <a:fld id="{20BE0923-D996-46D9-A819-70576F55C9F6}" type="slidenum">
              <a:rPr lang="en-US" smtClean="0"/>
              <a:t>28</a:t>
            </a:fld>
            <a:endParaRPr lang="en-US"/>
          </a:p>
        </p:txBody>
      </p:sp>
    </p:spTree>
    <p:extLst>
      <p:ext uri="{BB962C8B-B14F-4D97-AF65-F5344CB8AC3E}">
        <p14:creationId xmlns:p14="http://schemas.microsoft.com/office/powerpoint/2010/main" val="161449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4982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9881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860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8388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0555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8294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4E6A40EB-9DA8-6A42-B276-484D1696D308}" type="datetimeFigureOut">
              <a:rPr lang="en-US" smtClean="0"/>
              <a:t>3/23/18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E6A40EB-9DA8-6A42-B276-484D1696D308}" type="datetimeFigureOut">
              <a:rPr lang="en-US" smtClean="0"/>
              <a:t>3/23/18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E6A40EB-9DA8-6A42-B276-484D1696D308}" type="datetimeFigureOut">
              <a:rPr lang="en-US" smtClean="0"/>
              <a:t>3/23/18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6A40EB-9DA8-6A42-B276-484D1696D308}"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6A40EB-9DA8-6A42-B276-484D1696D308}"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4650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6A40EB-9DA8-6A42-B276-484D1696D308}"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6A40EB-9DA8-6A42-B276-484D1696D308}"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6A40EB-9DA8-6A42-B276-484D1696D308}" type="datetimeFigureOut">
              <a:rPr lang="en-US" smtClean="0"/>
              <a:t>3/23/18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6A40EB-9DA8-6A42-B276-484D1696D308}" type="datetimeFigureOut">
              <a:rPr lang="en-US" smtClean="0"/>
              <a:t>3/23/18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A40EB-9DA8-6A42-B276-484D1696D308}" type="datetimeFigureOut">
              <a:rPr lang="en-US" smtClean="0"/>
              <a:t>3/23/18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A40EB-9DA8-6A42-B276-484D1696D308}"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70D11-6817-7046-8935-8AEB213992F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E6A40EB-9DA8-6A42-B276-484D1696D308}" type="datetimeFigureOut">
              <a:rPr lang="en-US" smtClean="0"/>
              <a:t>3/23/18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0D70D11-6817-7046-8935-8AEB213992F2}" type="slidenum">
              <a:rPr lang="en-US" smtClean="0"/>
              <a:t>‹#›</a:t>
            </a:fld>
            <a:endParaRPr lang="en-US"/>
          </a:p>
        </p:txBody>
      </p:sp>
    </p:spTree>
    <p:extLst>
      <p:ext uri="{BB962C8B-B14F-4D97-AF65-F5344CB8AC3E}">
        <p14:creationId xmlns:p14="http://schemas.microsoft.com/office/powerpoint/2010/main" val="53527590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blDXgde1T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hyperlink" Target="https://en.harpa.is/harpa/conference-and-concert-hal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Help:IPA/Icelandic"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https://www.youtube.com/watch?v=fJII-u-41L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377313" y="687388"/>
            <a:ext cx="6290687" cy="5483225"/>
          </a:xfrm>
          <a:effectLst/>
        </p:spPr>
        <p:txBody>
          <a:bodyPr anchor="ctr">
            <a:normAutofit/>
          </a:bodyPr>
          <a:lstStyle/>
          <a:p>
            <a:pPr algn="l"/>
            <a:r>
              <a:rPr lang="en-US" sz="7200" dirty="0">
                <a:solidFill>
                  <a:schemeClr val="tx1">
                    <a:lumMod val="95000"/>
                  </a:schemeClr>
                </a:solidFill>
              </a:rPr>
              <a:t>teaching with the </a:t>
            </a:r>
            <a:br>
              <a:rPr lang="en-US" sz="7200" dirty="0">
                <a:solidFill>
                  <a:schemeClr val="tx1">
                    <a:lumMod val="95000"/>
                  </a:schemeClr>
                </a:solidFill>
              </a:rPr>
            </a:br>
            <a:r>
              <a:rPr lang="en-US" sz="7200" dirty="0" err="1">
                <a:solidFill>
                  <a:schemeClr val="tx1">
                    <a:lumMod val="95000"/>
                  </a:schemeClr>
                </a:solidFill>
              </a:rPr>
              <a:t>SimGlobal</a:t>
            </a:r>
            <a:r>
              <a:rPr lang="en-US" sz="7200" dirty="0">
                <a:solidFill>
                  <a:schemeClr val="tx1">
                    <a:lumMod val="95000"/>
                  </a:schemeClr>
                </a:solidFill>
              </a:rPr>
              <a:t> </a:t>
            </a:r>
            <a:br>
              <a:rPr lang="en-US" sz="7200" dirty="0">
                <a:solidFill>
                  <a:schemeClr val="tx1">
                    <a:lumMod val="95000"/>
                  </a:schemeClr>
                </a:solidFill>
              </a:rPr>
            </a:br>
            <a:r>
              <a:rPr lang="en-US" sz="7200" dirty="0">
                <a:solidFill>
                  <a:schemeClr val="tx1">
                    <a:lumMod val="95000"/>
                  </a:schemeClr>
                </a:solidFill>
              </a:rPr>
              <a:t>system</a:t>
            </a:r>
          </a:p>
        </p:txBody>
      </p:sp>
      <p:sp>
        <p:nvSpPr>
          <p:cNvPr id="3" name="Subtitle 2"/>
          <p:cNvSpPr>
            <a:spLocks noGrp="1"/>
          </p:cNvSpPr>
          <p:nvPr>
            <p:ph type="subTitle" idx="1"/>
          </p:nvPr>
        </p:nvSpPr>
        <p:spPr>
          <a:xfrm>
            <a:off x="838200" y="1295400"/>
            <a:ext cx="2895646" cy="4267200"/>
          </a:xfrm>
        </p:spPr>
        <p:txBody>
          <a:bodyPr anchor="ctr">
            <a:normAutofit/>
          </a:bodyPr>
          <a:lstStyle/>
          <a:p>
            <a:r>
              <a:rPr lang="en-US" sz="2400" dirty="0">
                <a:solidFill>
                  <a:schemeClr val="tx1">
                    <a:lumMod val="95000"/>
                  </a:schemeClr>
                </a:solidFill>
              </a:rPr>
              <a:t>STEM-UP NETWORK</a:t>
            </a:r>
          </a:p>
          <a:p>
            <a:r>
              <a:rPr lang="en-US" sz="2400" dirty="0">
                <a:solidFill>
                  <a:schemeClr val="tx1">
                    <a:lumMod val="95000"/>
                  </a:schemeClr>
                </a:solidFill>
              </a:rPr>
              <a:t>john carter </a:t>
            </a:r>
            <a:r>
              <a:rPr lang="en-US" sz="2400" dirty="0" err="1">
                <a:solidFill>
                  <a:schemeClr val="tx1">
                    <a:lumMod val="95000"/>
                  </a:schemeClr>
                </a:solidFill>
              </a:rPr>
              <a:t>mcknight</a:t>
            </a:r>
            <a:endParaRPr lang="en-US" sz="2400" dirty="0">
              <a:solidFill>
                <a:schemeClr val="tx1">
                  <a:lumMod val="95000"/>
                </a:schemeClr>
              </a:solidFill>
            </a:endParaRPr>
          </a:p>
          <a:p>
            <a:r>
              <a:rPr lang="en-US" sz="2400" dirty="0" err="1">
                <a:solidFill>
                  <a:schemeClr val="tx1">
                    <a:lumMod val="95000"/>
                  </a:schemeClr>
                </a:solidFill>
              </a:rPr>
              <a:t>brittni</a:t>
            </a:r>
            <a:r>
              <a:rPr lang="en-US" sz="2400" dirty="0">
                <a:solidFill>
                  <a:schemeClr val="tx1">
                    <a:lumMod val="95000"/>
                  </a:schemeClr>
                </a:solidFill>
              </a:rPr>
              <a:t> </a:t>
            </a:r>
            <a:r>
              <a:rPr lang="en-US" sz="2400" dirty="0" err="1">
                <a:solidFill>
                  <a:schemeClr val="tx1">
                    <a:lumMod val="95000"/>
                  </a:schemeClr>
                </a:solidFill>
              </a:rPr>
              <a:t>linn</a:t>
            </a:r>
            <a:endParaRPr lang="en-US" sz="2400" dirty="0">
              <a:solidFill>
                <a:schemeClr val="tx1">
                  <a:lumMod val="95000"/>
                </a:schemeClr>
              </a:solidFill>
            </a:endParaRPr>
          </a:p>
          <a:p>
            <a:endParaRPr lang="en-US" sz="2400" dirty="0">
              <a:solidFill>
                <a:schemeClr val="tx1">
                  <a:lumMod val="95000"/>
                </a:schemeClr>
              </a:solidFill>
            </a:endParaRPr>
          </a:p>
          <a:p>
            <a:r>
              <a:rPr lang="en-US" sz="2400" dirty="0">
                <a:solidFill>
                  <a:schemeClr val="tx1">
                    <a:lumMod val="95000"/>
                  </a:schemeClr>
                </a:solidFill>
              </a:rPr>
              <a:t>24 March 2018</a:t>
            </a:r>
          </a:p>
        </p:txBody>
      </p:sp>
    </p:spTree>
    <p:extLst>
      <p:ext uri="{BB962C8B-B14F-4D97-AF65-F5344CB8AC3E}">
        <p14:creationId xmlns:p14="http://schemas.microsoft.com/office/powerpoint/2010/main" val="1815767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2CDF3E-D14C-AD4A-8E2B-7D12DAD4EC95}"/>
              </a:ext>
            </a:extLst>
          </p:cNvPr>
          <p:cNvPicPr>
            <a:picLocks noChangeAspect="1"/>
          </p:cNvPicPr>
          <p:nvPr/>
        </p:nvPicPr>
        <p:blipFill rotWithShape="1">
          <a:blip r:embed="rId3"/>
          <a:srcRect t="19669" b="5332"/>
          <a:stretch/>
        </p:blipFill>
        <p:spPr>
          <a:xfrm>
            <a:off x="20" y="10"/>
            <a:ext cx="12191980" cy="6857990"/>
          </a:xfrm>
          <a:prstGeom prst="rect">
            <a:avLst/>
          </a:prstGeom>
        </p:spPr>
      </p:pic>
    </p:spTree>
    <p:extLst>
      <p:ext uri="{BB962C8B-B14F-4D97-AF65-F5344CB8AC3E}">
        <p14:creationId xmlns:p14="http://schemas.microsoft.com/office/powerpoint/2010/main" val="126796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FBB260-00AB-0F42-9F44-F3C629B98591}"/>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a:solidFill>
                  <a:schemeClr val="tx1">
                    <a:lumMod val="95000"/>
                  </a:schemeClr>
                </a:solidFill>
                <a:effectLst>
                  <a:outerShdw blurRad="469900" dist="342900" dir="5400000" sy="-20000" rotWithShape="0">
                    <a:prstClr val="black">
                      <a:alpha val="66000"/>
                    </a:prstClr>
                  </a:outerShdw>
                </a:effectLst>
              </a:rPr>
              <a:t>upper division course</a:t>
            </a:r>
          </a:p>
        </p:txBody>
      </p:sp>
    </p:spTree>
    <p:extLst>
      <p:ext uri="{BB962C8B-B14F-4D97-AF65-F5344CB8AC3E}">
        <p14:creationId xmlns:p14="http://schemas.microsoft.com/office/powerpoint/2010/main" val="656621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AF1F22-94BC-BD4E-BF5A-E6D0331B2AA8}"/>
              </a:ext>
            </a:extLst>
          </p:cNvPr>
          <p:cNvSpPr>
            <a:spLocks noGrp="1"/>
          </p:cNvSpPr>
          <p:nvPr>
            <p:ph idx="1"/>
          </p:nvPr>
        </p:nvSpPr>
        <p:spPr>
          <a:xfrm>
            <a:off x="1048562" y="1282700"/>
            <a:ext cx="10233800" cy="4351338"/>
          </a:xfrm>
        </p:spPr>
        <p:txBody>
          <a:bodyPr/>
          <a:lstStyle/>
          <a:p>
            <a:pPr marL="0" indent="0">
              <a:buNone/>
            </a:pPr>
            <a:r>
              <a:rPr lang="en-US" dirty="0"/>
              <a:t>This course is built on three pillars: </a:t>
            </a:r>
            <a:r>
              <a:rPr lang="en-US" b="1" i="1" dirty="0"/>
              <a:t>Actualities, Alternatives</a:t>
            </a:r>
            <a:r>
              <a:rPr lang="en-US" i="1" dirty="0"/>
              <a:t>, </a:t>
            </a:r>
            <a:r>
              <a:rPr lang="en-US" dirty="0"/>
              <a:t>and </a:t>
            </a:r>
            <a:r>
              <a:rPr lang="en-US" b="1" i="1" dirty="0"/>
              <a:t>Aspirations</a:t>
            </a:r>
            <a:r>
              <a:rPr lang="en-US" i="1" dirty="0"/>
              <a:t>. </a:t>
            </a:r>
          </a:p>
          <a:p>
            <a:pPr marL="0" indent="0">
              <a:buNone/>
            </a:pPr>
            <a:endParaRPr lang="en-US" dirty="0"/>
          </a:p>
          <a:p>
            <a:r>
              <a:rPr lang="en-US" b="1" i="1" dirty="0"/>
              <a:t>Actualities</a:t>
            </a:r>
            <a:r>
              <a:rPr lang="en-US" i="1" dirty="0"/>
              <a:t> </a:t>
            </a:r>
            <a:r>
              <a:rPr lang="en-US" dirty="0"/>
              <a:t>are current processes, laws, customs, scientific understandings, and technologies. </a:t>
            </a:r>
          </a:p>
          <a:p>
            <a:r>
              <a:rPr lang="en-US" b="1" i="1" dirty="0"/>
              <a:t>Alternatives</a:t>
            </a:r>
            <a:r>
              <a:rPr lang="en-US" i="1" dirty="0"/>
              <a:t> </a:t>
            </a:r>
            <a:r>
              <a:rPr lang="en-US" dirty="0"/>
              <a:t>are novel ways of solving social and material problems.</a:t>
            </a:r>
          </a:p>
          <a:p>
            <a:r>
              <a:rPr lang="en-US" b="1" i="1" dirty="0"/>
              <a:t>Aspirations</a:t>
            </a:r>
            <a:r>
              <a:rPr lang="en-US" i="1" dirty="0"/>
              <a:t> </a:t>
            </a:r>
            <a:r>
              <a:rPr lang="en-US" dirty="0"/>
              <a:t>are guiding ethical principles, goals, and visions for a better world. </a:t>
            </a:r>
          </a:p>
          <a:p>
            <a:pPr marL="0" indent="0">
              <a:buNone/>
            </a:pPr>
            <a:endParaRPr lang="en-US" dirty="0"/>
          </a:p>
        </p:txBody>
      </p:sp>
    </p:spTree>
    <p:extLst>
      <p:ext uri="{BB962C8B-B14F-4D97-AF65-F5344CB8AC3E}">
        <p14:creationId xmlns:p14="http://schemas.microsoft.com/office/powerpoint/2010/main" val="399076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1E5D22-838F-454F-ADB1-2CE140534CFC}"/>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a:solidFill>
                  <a:schemeClr val="tx1">
                    <a:lumMod val="95000"/>
                  </a:schemeClr>
                </a:solidFill>
                <a:effectLst>
                  <a:outerShdw blurRad="469900" dist="342900" dir="5400000" sy="-20000" rotWithShape="0">
                    <a:prstClr val="black">
                      <a:alpha val="66000"/>
                    </a:prstClr>
                  </a:outerShdw>
                </a:effectLst>
              </a:rPr>
              <a:t>global humanitarianism</a:t>
            </a:r>
          </a:p>
        </p:txBody>
      </p:sp>
      <p:sp>
        <p:nvSpPr>
          <p:cNvPr id="3" name="Content Placeholder 2">
            <a:extLst>
              <a:ext uri="{FF2B5EF4-FFF2-40B4-BE49-F238E27FC236}">
                <a16:creationId xmlns:a16="http://schemas.microsoft.com/office/drawing/2014/main" id="{1F739B1C-13B7-D142-9DEC-D245CD14AB66}"/>
              </a:ext>
            </a:extLst>
          </p:cNvPr>
          <p:cNvSpPr>
            <a:spLocks noGrp="1"/>
          </p:cNvSpPr>
          <p:nvPr>
            <p:ph idx="1"/>
          </p:nvPr>
        </p:nvSpPr>
        <p:spPr>
          <a:xfrm>
            <a:off x="838200" y="1295400"/>
            <a:ext cx="2895646" cy="4267200"/>
          </a:xfrm>
        </p:spPr>
        <p:txBody>
          <a:bodyPr vert="horz" lIns="91440" tIns="45720" rIns="91440" bIns="45720" rtlCol="0" anchor="ctr">
            <a:normAutofit/>
          </a:bodyPr>
          <a:lstStyle/>
          <a:p>
            <a:pPr marL="0" indent="0" algn="r">
              <a:buNone/>
            </a:pPr>
            <a:r>
              <a:rPr lang="en-US" sz="2400">
                <a:solidFill>
                  <a:schemeClr val="tx1">
                    <a:lumMod val="95000"/>
                  </a:schemeClr>
                </a:solidFill>
                <a:latin typeface="+mj-lt"/>
              </a:rPr>
              <a:t> </a:t>
            </a:r>
          </a:p>
        </p:txBody>
      </p:sp>
    </p:spTree>
    <p:extLst>
      <p:ext uri="{BB962C8B-B14F-4D97-AF65-F5344CB8AC3E}">
        <p14:creationId xmlns:p14="http://schemas.microsoft.com/office/powerpoint/2010/main" val="1492478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3717C3-6F22-AD41-9FC8-DA48DA07B160}"/>
              </a:ext>
            </a:extLst>
          </p:cNvPr>
          <p:cNvPicPr>
            <a:picLocks noGrp="1" noChangeAspect="1"/>
          </p:cNvPicPr>
          <p:nvPr>
            <p:ph idx="1"/>
          </p:nvPr>
        </p:nvPicPr>
        <p:blipFill>
          <a:blip r:embed="rId3"/>
          <a:stretch>
            <a:fillRect/>
          </a:stretch>
        </p:blipFill>
        <p:spPr>
          <a:xfrm>
            <a:off x="4459531" y="943649"/>
            <a:ext cx="3293090" cy="4970702"/>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463832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57E36-A852-C24B-8FBA-F8247283DF22}"/>
              </a:ext>
            </a:extLst>
          </p:cNvPr>
          <p:cNvSpPr>
            <a:spLocks noGrp="1"/>
          </p:cNvSpPr>
          <p:nvPr>
            <p:ph idx="1"/>
          </p:nvPr>
        </p:nvSpPr>
        <p:spPr>
          <a:xfrm>
            <a:off x="500063" y="685800"/>
            <a:ext cx="10853737" cy="6172200"/>
          </a:xfrm>
        </p:spPr>
        <p:txBody>
          <a:bodyPr/>
          <a:lstStyle/>
          <a:p>
            <a:pPr marL="0" indent="0">
              <a:buNone/>
            </a:pPr>
            <a:r>
              <a:rPr lang="en-US" sz="3200"/>
              <a:t>In this course, students will develop scenario planning abilities and crisis response skills through an immersive, interdisciplinary, team-based experience. </a:t>
            </a:r>
          </a:p>
          <a:p>
            <a:pPr marL="0" indent="0">
              <a:buNone/>
            </a:pPr>
            <a:endParaRPr lang="en-US" sz="3200"/>
          </a:p>
          <a:p>
            <a:pPr marL="0" indent="0">
              <a:buNone/>
            </a:pPr>
            <a:r>
              <a:rPr lang="en-US" sz="3200"/>
              <a:t>In modeling events such as disease outbreaks, climate change, natural disasters, political unrest, and economic disruption, students will practice real-world techniques applicable to many contemporary situations in business, government, and NGOs.</a:t>
            </a:r>
          </a:p>
          <a:p>
            <a:pPr marL="0" indent="0">
              <a:buNone/>
            </a:pPr>
            <a:endParaRPr lang="en-US" sz="3200"/>
          </a:p>
          <a:p>
            <a:pPr marL="0" indent="0">
              <a:buNone/>
            </a:pPr>
            <a:r>
              <a:rPr lang="en-US" sz="3200"/>
              <a:t> Students will propose responses to emerging global issues developed through refining and applying research strategies, critical and ethical reasoning, and communication skills</a:t>
            </a:r>
            <a:r>
              <a:rPr lang="en-US" sz="3200" b="1"/>
              <a:t>. </a:t>
            </a:r>
          </a:p>
          <a:p>
            <a:pPr marL="0" indent="0">
              <a:buNone/>
            </a:pPr>
            <a:endParaRPr lang="en-US" dirty="0"/>
          </a:p>
        </p:txBody>
      </p:sp>
    </p:spTree>
    <p:extLst>
      <p:ext uri="{BB962C8B-B14F-4D97-AF65-F5344CB8AC3E}">
        <p14:creationId xmlns:p14="http://schemas.microsoft.com/office/powerpoint/2010/main" val="2346503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750E8D-134C-CE4B-BE00-4DFBE326042F}"/>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a:solidFill>
                  <a:schemeClr val="tx1">
                    <a:lumMod val="95000"/>
                  </a:schemeClr>
                </a:solidFill>
                <a:effectLst>
                  <a:outerShdw blurRad="469900" dist="342900" dir="5400000" sy="-20000" rotWithShape="0">
                    <a:prstClr val="black">
                      <a:alpha val="66000"/>
                    </a:prstClr>
                  </a:outerShdw>
                </a:effectLst>
              </a:rPr>
              <a:t>a day in the life</a:t>
            </a:r>
          </a:p>
        </p:txBody>
      </p:sp>
      <p:sp>
        <p:nvSpPr>
          <p:cNvPr id="3" name="Content Placeholder 2">
            <a:extLst>
              <a:ext uri="{FF2B5EF4-FFF2-40B4-BE49-F238E27FC236}">
                <a16:creationId xmlns:a16="http://schemas.microsoft.com/office/drawing/2014/main" id="{837327E4-E397-684F-A3D7-AC6F420E98B9}"/>
              </a:ext>
            </a:extLst>
          </p:cNvPr>
          <p:cNvSpPr>
            <a:spLocks noGrp="1"/>
          </p:cNvSpPr>
          <p:nvPr>
            <p:ph idx="1"/>
          </p:nvPr>
        </p:nvSpPr>
        <p:spPr>
          <a:xfrm>
            <a:off x="838200" y="1295400"/>
            <a:ext cx="2895646" cy="4267200"/>
          </a:xfrm>
        </p:spPr>
        <p:txBody>
          <a:bodyPr vert="horz" lIns="91440" tIns="45720" rIns="91440" bIns="45720" rtlCol="0" anchor="ctr">
            <a:normAutofit/>
          </a:bodyPr>
          <a:lstStyle/>
          <a:p>
            <a:pPr marL="0" indent="0" algn="r">
              <a:buNone/>
            </a:pPr>
            <a:r>
              <a:rPr lang="en-US" sz="2400">
                <a:solidFill>
                  <a:schemeClr val="tx1">
                    <a:lumMod val="95000"/>
                  </a:schemeClr>
                </a:solidFill>
                <a:latin typeface="+mj-lt"/>
              </a:rPr>
              <a:t> </a:t>
            </a:r>
          </a:p>
        </p:txBody>
      </p:sp>
    </p:spTree>
    <p:extLst>
      <p:ext uri="{BB962C8B-B14F-4D97-AF65-F5344CB8AC3E}">
        <p14:creationId xmlns:p14="http://schemas.microsoft.com/office/powerpoint/2010/main" val="343193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agenda</a:t>
            </a:r>
          </a:p>
        </p:txBody>
      </p:sp>
      <p:sp>
        <p:nvSpPr>
          <p:cNvPr id="3" name="Content Placeholder 2"/>
          <p:cNvSpPr>
            <a:spLocks noGrp="1"/>
          </p:cNvSpPr>
          <p:nvPr>
            <p:ph idx="1"/>
          </p:nvPr>
        </p:nvSpPr>
        <p:spPr>
          <a:xfrm>
            <a:off x="4996543" y="1115786"/>
            <a:ext cx="5713790" cy="4626428"/>
          </a:xfrm>
        </p:spPr>
        <p:txBody>
          <a:bodyPr vert="horz" lIns="91440" tIns="45720" rIns="91440" bIns="45720" rtlCol="0" anchor="ctr">
            <a:normAutofit/>
          </a:bodyPr>
          <a:lstStyle/>
          <a:p>
            <a:pPr marL="0" indent="0">
              <a:buNone/>
            </a:pPr>
            <a:endParaRPr lang="en-US" sz="2000">
              <a:solidFill>
                <a:schemeClr val="tx1">
                  <a:lumMod val="95000"/>
                </a:schemeClr>
              </a:solidFill>
            </a:endParaRPr>
          </a:p>
          <a:p>
            <a:r>
              <a:rPr lang="en-US" sz="2000">
                <a:solidFill>
                  <a:schemeClr val="tx1">
                    <a:lumMod val="95000"/>
                  </a:schemeClr>
                </a:solidFill>
              </a:rPr>
              <a:t>5 minute culture: farming in Iceland</a:t>
            </a:r>
          </a:p>
          <a:p>
            <a:r>
              <a:rPr lang="en-US" sz="2000">
                <a:solidFill>
                  <a:schemeClr val="tx1">
                    <a:lumMod val="95000"/>
                  </a:schemeClr>
                </a:solidFill>
              </a:rPr>
              <a:t>OODA reminder </a:t>
            </a:r>
          </a:p>
          <a:p>
            <a:r>
              <a:rPr lang="en-US" sz="2000">
                <a:solidFill>
                  <a:schemeClr val="tx1">
                    <a:lumMod val="95000"/>
                  </a:schemeClr>
                </a:solidFill>
              </a:rPr>
              <a:t>IC recap: Saturday Week 1</a:t>
            </a:r>
          </a:p>
          <a:p>
            <a:r>
              <a:rPr lang="en-US" sz="2000">
                <a:solidFill>
                  <a:schemeClr val="tx1">
                    <a:lumMod val="95000"/>
                  </a:schemeClr>
                </a:solidFill>
              </a:rPr>
              <a:t>RP: Sunday Week 2 onward</a:t>
            </a:r>
          </a:p>
          <a:p>
            <a:r>
              <a:rPr lang="en-US" sz="2000">
                <a:solidFill>
                  <a:schemeClr val="tx1">
                    <a:lumMod val="95000"/>
                  </a:schemeClr>
                </a:solidFill>
              </a:rPr>
              <a:t>5 minute science: </a:t>
            </a:r>
            <a:r>
              <a:rPr lang="en-US" sz="2000" err="1">
                <a:solidFill>
                  <a:schemeClr val="tx1">
                    <a:lumMod val="95000"/>
                  </a:schemeClr>
                </a:solidFill>
              </a:rPr>
              <a:t>Katla</a:t>
            </a:r>
            <a:r>
              <a:rPr lang="en-US" sz="2000">
                <a:solidFill>
                  <a:schemeClr val="tx1">
                    <a:lumMod val="95000"/>
                  </a:schemeClr>
                </a:solidFill>
              </a:rPr>
              <a:t> system</a:t>
            </a:r>
          </a:p>
          <a:p>
            <a:r>
              <a:rPr lang="en-US" sz="2000">
                <a:solidFill>
                  <a:schemeClr val="tx1">
                    <a:lumMod val="95000"/>
                  </a:schemeClr>
                </a:solidFill>
              </a:rPr>
              <a:t>5 minute science: </a:t>
            </a:r>
            <a:r>
              <a:rPr lang="en-US" sz="2000" err="1">
                <a:solidFill>
                  <a:schemeClr val="tx1">
                    <a:lumMod val="95000"/>
                  </a:schemeClr>
                </a:solidFill>
              </a:rPr>
              <a:t>Jökulhlaups</a:t>
            </a:r>
            <a:endParaRPr lang="en-US" sz="2000">
              <a:solidFill>
                <a:schemeClr val="tx1">
                  <a:lumMod val="95000"/>
                </a:schemeClr>
              </a:solidFill>
            </a:endParaRPr>
          </a:p>
          <a:p>
            <a:r>
              <a:rPr lang="en-US" sz="2000">
                <a:solidFill>
                  <a:schemeClr val="tx1">
                    <a:lumMod val="95000"/>
                  </a:schemeClr>
                </a:solidFill>
              </a:rPr>
              <a:t>assignments for Thursday</a:t>
            </a:r>
          </a:p>
          <a:p>
            <a:endParaRPr lang="en-US" sz="2000">
              <a:solidFill>
                <a:schemeClr val="tx1">
                  <a:lumMod val="95000"/>
                </a:schemeClr>
              </a:solidFill>
            </a:endParaRPr>
          </a:p>
        </p:txBody>
      </p:sp>
    </p:spTree>
    <p:extLst>
      <p:ext uri="{BB962C8B-B14F-4D97-AF65-F5344CB8AC3E}">
        <p14:creationId xmlns:p14="http://schemas.microsoft.com/office/powerpoint/2010/main" val="2107254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 minute culture: farming in Iceland</a:t>
            </a:r>
          </a:p>
        </p:txBody>
      </p:sp>
      <p:pic>
        <p:nvPicPr>
          <p:cNvPr id="4" name="blDXgde1Tpg"/>
          <p:cNvPicPr>
            <a:picLocks noGrp="1" noRot="1" noChangeAspect="1"/>
          </p:cNvPicPr>
          <p:nvPr>
            <p:ph idx="1"/>
            <a:videoFile r:link="rId1"/>
          </p:nvPr>
        </p:nvPicPr>
        <p:blipFill>
          <a:blip r:embed="rId3"/>
          <a:stretch>
            <a:fillRect/>
          </a:stretch>
        </p:blipFill>
        <p:spPr>
          <a:xfrm>
            <a:off x="3951288" y="2714625"/>
            <a:ext cx="4572000" cy="2571750"/>
          </a:xfrm>
          <a:prstGeom prst="rect">
            <a:avLst/>
          </a:prstGeom>
        </p:spPr>
      </p:pic>
      <p:sp>
        <p:nvSpPr>
          <p:cNvPr id="5" name="TextBox 4"/>
          <p:cNvSpPr txBox="1"/>
          <p:nvPr/>
        </p:nvSpPr>
        <p:spPr>
          <a:xfrm>
            <a:off x="5206576" y="2086900"/>
            <a:ext cx="1435008" cy="369332"/>
          </a:xfrm>
          <a:prstGeom prst="rect">
            <a:avLst/>
          </a:prstGeom>
          <a:noFill/>
        </p:spPr>
        <p:txBody>
          <a:bodyPr wrap="none" rtlCol="0">
            <a:spAutoFit/>
          </a:bodyPr>
          <a:lstStyle/>
          <a:p>
            <a:r>
              <a:rPr lang="en-US"/>
              <a:t>42:30 – 49:30</a:t>
            </a:r>
          </a:p>
        </p:txBody>
      </p:sp>
    </p:spTree>
    <p:extLst>
      <p:ext uri="{BB962C8B-B14F-4D97-AF65-F5344CB8AC3E}">
        <p14:creationId xmlns:p14="http://schemas.microsoft.com/office/powerpoint/2010/main" val="157961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0B610-471A-DF4C-A618-86AA26AAF9A4}"/>
              </a:ext>
            </a:extLst>
          </p:cNvPr>
          <p:cNvPicPr>
            <a:picLocks noChangeAspect="1"/>
          </p:cNvPicPr>
          <p:nvPr/>
        </p:nvPicPr>
        <p:blipFill rotWithShape="1">
          <a:blip r:embed="rId3"/>
          <a:srcRect t="14795" b="936"/>
          <a:stretch/>
        </p:blipFill>
        <p:spPr>
          <a:xfrm>
            <a:off x="20" y="10"/>
            <a:ext cx="12191980" cy="6857990"/>
          </a:xfrm>
          <a:prstGeom prst="rect">
            <a:avLst/>
          </a:prstGeom>
        </p:spPr>
      </p:pic>
    </p:spTree>
    <p:extLst>
      <p:ext uri="{BB962C8B-B14F-4D97-AF65-F5344CB8AC3E}">
        <p14:creationId xmlns:p14="http://schemas.microsoft.com/office/powerpoint/2010/main" val="286222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9B3503-D505-49AA-97C1-B299D58DB4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9A2319-946A-4C65-9B7C-1F86E9B1B57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E610F2-D16B-3E4C-806C-1A0CCE8AA008}"/>
              </a:ext>
            </a:extLst>
          </p:cNvPr>
          <p:cNvSpPr>
            <a:spLocks noGrp="1"/>
          </p:cNvSpPr>
          <p:nvPr>
            <p:ph type="title"/>
          </p:nvPr>
        </p:nvSpPr>
        <p:spPr>
          <a:xfrm>
            <a:off x="647889" y="1349680"/>
            <a:ext cx="2931320" cy="4449541"/>
          </a:xfrm>
        </p:spPr>
        <p:txBody>
          <a:bodyPr anchor="t">
            <a:normAutofit/>
          </a:bodyPr>
          <a:lstStyle/>
          <a:p>
            <a:r>
              <a:rPr lang="en-US" sz="4400">
                <a:solidFill>
                  <a:schemeClr val="tx1"/>
                </a:solidFill>
              </a:rPr>
              <a:t>what is SimGlobal?</a:t>
            </a:r>
          </a:p>
        </p:txBody>
      </p:sp>
      <p:graphicFrame>
        <p:nvGraphicFramePr>
          <p:cNvPr id="5" name="Content Placeholder 2">
            <a:extLst>
              <a:ext uri="{FF2B5EF4-FFF2-40B4-BE49-F238E27FC236}">
                <a16:creationId xmlns:a16="http://schemas.microsoft.com/office/drawing/2014/main" id="{ADE1DCB9-13D1-45B8-8B3B-8DC3D20C1158}"/>
              </a:ext>
            </a:extLst>
          </p:cNvPr>
          <p:cNvGraphicFramePr>
            <a:graphicFrameLocks noGrp="1"/>
          </p:cNvGraphicFramePr>
          <p:nvPr>
            <p:ph idx="1"/>
            <p:extLst>
              <p:ext uri="{D42A27DB-BD31-4B8C-83A1-F6EECF244321}">
                <p14:modId xmlns:p14="http://schemas.microsoft.com/office/powerpoint/2010/main" val="1812033615"/>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1335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F138B-E0E4-294F-A3F2-1D42B436FFC8}"/>
              </a:ext>
            </a:extLst>
          </p:cNvPr>
          <p:cNvPicPr>
            <a:picLocks noChangeAspect="1"/>
          </p:cNvPicPr>
          <p:nvPr/>
        </p:nvPicPr>
        <p:blipFill rotWithShape="1">
          <a:blip r:embed="rId3"/>
          <a:srcRect t="15730"/>
          <a:stretch/>
        </p:blipFill>
        <p:spPr>
          <a:xfrm>
            <a:off x="20" y="10"/>
            <a:ext cx="12191980" cy="6857990"/>
          </a:xfrm>
          <a:prstGeom prst="rect">
            <a:avLst/>
          </a:prstGeom>
        </p:spPr>
      </p:pic>
    </p:spTree>
    <p:extLst>
      <p:ext uri="{BB962C8B-B14F-4D97-AF65-F5344CB8AC3E}">
        <p14:creationId xmlns:p14="http://schemas.microsoft.com/office/powerpoint/2010/main" val="3116061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FC04D-CF07-3A4E-A639-4A5B9CC9B156}"/>
              </a:ext>
            </a:extLst>
          </p:cNvPr>
          <p:cNvPicPr>
            <a:picLocks noChangeAspect="1"/>
          </p:cNvPicPr>
          <p:nvPr/>
        </p:nvPicPr>
        <p:blipFill rotWithShape="1">
          <a:blip r:embed="rId3"/>
          <a:srcRect b="8907"/>
          <a:stretch/>
        </p:blipFill>
        <p:spPr>
          <a:xfrm>
            <a:off x="20" y="10"/>
            <a:ext cx="12191980" cy="6857990"/>
          </a:xfrm>
          <a:prstGeom prst="rect">
            <a:avLst/>
          </a:prstGeom>
        </p:spPr>
      </p:pic>
    </p:spTree>
    <p:extLst>
      <p:ext uri="{BB962C8B-B14F-4D97-AF65-F5344CB8AC3E}">
        <p14:creationId xmlns:p14="http://schemas.microsoft.com/office/powerpoint/2010/main" val="2954209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6C983B-669F-4099-AB0F-EE924B3B6B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C1F8E27-8303-4D52-BCC3-97F6D77EF129}"/>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678" y="2627791"/>
            <a:ext cx="6235148" cy="3592034"/>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endParaRPr lang="en-US">
              <a:effectLst>
                <a:outerShdw blurRad="469900" dist="342900" dir="5400000" sy="-20000" rotWithShape="0">
                  <a:schemeClr val="bg1"/>
                </a:outerShdw>
              </a:effectLst>
            </a:endParaRPr>
          </a:p>
        </p:txBody>
      </p:sp>
      <p:sp>
        <p:nvSpPr>
          <p:cNvPr id="13" name="Rounded Rectangle 18">
            <a:extLst>
              <a:ext uri="{FF2B5EF4-FFF2-40B4-BE49-F238E27FC236}">
                <a16:creationId xmlns:a16="http://schemas.microsoft.com/office/drawing/2014/main" id="{4A5E1CEE-750A-4BE0-A649-AD40A7A9F3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5700" y="1340663"/>
            <a:ext cx="4023360" cy="402336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1D88C67-C87B-4906-8E3F-616020351C9A}"/>
              </a:ext>
            </a:extLst>
          </p:cNvPr>
          <p:cNvPicPr>
            <a:picLocks noGrp="1" noChangeAspect="1"/>
          </p:cNvPicPr>
          <p:nvPr>
            <p:ph idx="1"/>
          </p:nvPr>
        </p:nvPicPr>
        <p:blipFill>
          <a:blip r:embed="rId3"/>
          <a:stretch>
            <a:fillRect/>
          </a:stretch>
        </p:blipFill>
        <p:spPr>
          <a:xfrm>
            <a:off x="7828863" y="1660703"/>
            <a:ext cx="3397034" cy="3383281"/>
          </a:xfrm>
          <a:prstGeom prst="rect">
            <a:avLst/>
          </a:prstGeom>
        </p:spPr>
      </p:pic>
      <p:sp>
        <p:nvSpPr>
          <p:cNvPr id="2" name="Title 1">
            <a:extLst>
              <a:ext uri="{FF2B5EF4-FFF2-40B4-BE49-F238E27FC236}">
                <a16:creationId xmlns:a16="http://schemas.microsoft.com/office/drawing/2014/main" id="{31983800-9399-4A8E-8CEC-31DAE6D805D9}"/>
              </a:ext>
            </a:extLst>
          </p:cNvPr>
          <p:cNvSpPr>
            <a:spLocks noGrp="1"/>
          </p:cNvSpPr>
          <p:nvPr>
            <p:ph type="title"/>
          </p:nvPr>
        </p:nvSpPr>
        <p:spPr>
          <a:xfrm>
            <a:off x="658366" y="3695068"/>
            <a:ext cx="6376477" cy="2511111"/>
          </a:xfrm>
        </p:spPr>
        <p:txBody>
          <a:bodyPr vert="horz" wrap="square" lIns="91440" tIns="45720" rIns="91440" bIns="45720" rtlCol="0" anchor="t">
            <a:normAutofit/>
          </a:bodyPr>
          <a:lstStyle/>
          <a:p>
            <a:pPr algn="r"/>
            <a:r>
              <a:rPr lang="en-US" sz="7200" spc="-300">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rPr>
              <a:t>the OODA loop – dummies version</a:t>
            </a:r>
          </a:p>
        </p:txBody>
      </p:sp>
    </p:spTree>
    <p:extLst>
      <p:ext uri="{BB962C8B-B14F-4D97-AF65-F5344CB8AC3E}">
        <p14:creationId xmlns:p14="http://schemas.microsoft.com/office/powerpoint/2010/main" val="95871208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18" name="Straight Connector 12">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OODA in SimGlobal rp</a:t>
            </a:r>
          </a:p>
        </p:txBody>
      </p:sp>
      <p:sp>
        <p:nvSpPr>
          <p:cNvPr id="3" name="Content Placeholder 2"/>
          <p:cNvSpPr>
            <a:spLocks noGrp="1"/>
          </p:cNvSpPr>
          <p:nvPr>
            <p:ph idx="1"/>
          </p:nvPr>
        </p:nvSpPr>
        <p:spPr>
          <a:xfrm>
            <a:off x="4996543" y="1115786"/>
            <a:ext cx="5713790" cy="4626428"/>
          </a:xfrm>
        </p:spPr>
        <p:txBody>
          <a:bodyPr anchor="ctr">
            <a:normAutofit/>
          </a:bodyPr>
          <a:lstStyle/>
          <a:p>
            <a:r>
              <a:rPr lang="en-US" sz="2000">
                <a:solidFill>
                  <a:schemeClr val="tx1">
                    <a:lumMod val="95000"/>
                  </a:schemeClr>
                </a:solidFill>
              </a:rPr>
              <a:t>OBSERVE: Get up to speed on what’s happening in the world </a:t>
            </a:r>
          </a:p>
          <a:p>
            <a:pPr lvl="1"/>
            <a:r>
              <a:rPr lang="en-US" sz="2000">
                <a:solidFill>
                  <a:schemeClr val="tx1">
                    <a:lumMod val="95000"/>
                  </a:schemeClr>
                </a:solidFill>
              </a:rPr>
              <a:t>Ask questions</a:t>
            </a:r>
          </a:p>
          <a:p>
            <a:pPr lvl="1"/>
            <a:r>
              <a:rPr lang="en-US" sz="2000">
                <a:solidFill>
                  <a:schemeClr val="tx1">
                    <a:lumMod val="95000"/>
                  </a:schemeClr>
                </a:solidFill>
              </a:rPr>
              <a:t>Research</a:t>
            </a:r>
          </a:p>
          <a:p>
            <a:pPr lvl="1"/>
            <a:r>
              <a:rPr lang="en-US" sz="2000">
                <a:solidFill>
                  <a:schemeClr val="tx1">
                    <a:lumMod val="95000"/>
                  </a:schemeClr>
                </a:solidFill>
              </a:rPr>
              <a:t>Do what you need to get the info you want</a:t>
            </a:r>
          </a:p>
          <a:p>
            <a:r>
              <a:rPr lang="en-US" sz="2000">
                <a:solidFill>
                  <a:schemeClr val="tx1">
                    <a:lumMod val="95000"/>
                  </a:schemeClr>
                </a:solidFill>
              </a:rPr>
              <a:t>ORIENT: Think about what needs to be done </a:t>
            </a:r>
          </a:p>
          <a:p>
            <a:pPr lvl="1"/>
            <a:r>
              <a:rPr lang="en-US" sz="2000">
                <a:solidFill>
                  <a:schemeClr val="tx1">
                    <a:lumMod val="95000"/>
                  </a:schemeClr>
                </a:solidFill>
              </a:rPr>
              <a:t>Cooperate with your team</a:t>
            </a:r>
          </a:p>
          <a:p>
            <a:pPr lvl="1"/>
            <a:r>
              <a:rPr lang="en-US" sz="2000">
                <a:solidFill>
                  <a:schemeClr val="tx1">
                    <a:lumMod val="95000"/>
                  </a:schemeClr>
                </a:solidFill>
              </a:rPr>
              <a:t>Plan ahead</a:t>
            </a:r>
          </a:p>
          <a:p>
            <a:r>
              <a:rPr lang="en-US" sz="2000">
                <a:solidFill>
                  <a:schemeClr val="tx1">
                    <a:lumMod val="95000"/>
                  </a:schemeClr>
                </a:solidFill>
              </a:rPr>
              <a:t>DECIDE: choose what your character will try </a:t>
            </a:r>
          </a:p>
          <a:p>
            <a:pPr lvl="1"/>
            <a:r>
              <a:rPr lang="en-US" sz="2000">
                <a:solidFill>
                  <a:schemeClr val="tx1">
                    <a:lumMod val="95000"/>
                  </a:schemeClr>
                </a:solidFill>
              </a:rPr>
              <a:t>Look at your specialties and those of your teammates</a:t>
            </a:r>
          </a:p>
          <a:p>
            <a:r>
              <a:rPr lang="en-US" sz="2000">
                <a:solidFill>
                  <a:schemeClr val="tx1">
                    <a:lumMod val="95000"/>
                  </a:schemeClr>
                </a:solidFill>
              </a:rPr>
              <a:t>ACT</a:t>
            </a:r>
          </a:p>
          <a:p>
            <a:endParaRPr lang="en-US" sz="2000">
              <a:solidFill>
                <a:schemeClr val="tx1">
                  <a:lumMod val="95000"/>
                </a:schemeClr>
              </a:solidFill>
            </a:endParaRPr>
          </a:p>
        </p:txBody>
      </p:sp>
    </p:spTree>
    <p:extLst>
      <p:ext uri="{BB962C8B-B14F-4D97-AF65-F5344CB8AC3E}">
        <p14:creationId xmlns:p14="http://schemas.microsoft.com/office/powerpoint/2010/main" val="1171791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OODA in SimGlobal rp, cont.</a:t>
            </a:r>
          </a:p>
        </p:txBody>
      </p:sp>
      <p:sp>
        <p:nvSpPr>
          <p:cNvPr id="3" name="Content Placeholder 2"/>
          <p:cNvSpPr>
            <a:spLocks noGrp="1"/>
          </p:cNvSpPr>
          <p:nvPr>
            <p:ph idx="1"/>
          </p:nvPr>
        </p:nvSpPr>
        <p:spPr>
          <a:xfrm>
            <a:off x="4996543" y="1115786"/>
            <a:ext cx="5713790" cy="4626428"/>
          </a:xfrm>
        </p:spPr>
        <p:txBody>
          <a:bodyPr anchor="ctr">
            <a:normAutofit/>
          </a:bodyPr>
          <a:lstStyle/>
          <a:p>
            <a:r>
              <a:rPr lang="en-US" sz="2000">
                <a:solidFill>
                  <a:schemeClr val="tx1">
                    <a:lumMod val="95000"/>
                  </a:schemeClr>
                </a:solidFill>
              </a:rPr>
              <a:t>Tell the story of what your character does (act)</a:t>
            </a:r>
          </a:p>
          <a:p>
            <a:pPr lvl="1"/>
            <a:r>
              <a:rPr lang="en-US" sz="2000">
                <a:solidFill>
                  <a:schemeClr val="tx1">
                    <a:lumMod val="95000"/>
                  </a:schemeClr>
                </a:solidFill>
              </a:rPr>
              <a:t>Take turns</a:t>
            </a:r>
          </a:p>
          <a:p>
            <a:pPr lvl="1"/>
            <a:r>
              <a:rPr lang="en-US" sz="2000">
                <a:solidFill>
                  <a:schemeClr val="tx1">
                    <a:lumMod val="95000"/>
                  </a:schemeClr>
                </a:solidFill>
              </a:rPr>
              <a:t>Talk to the GM about what your character does and how they apply their skills</a:t>
            </a:r>
          </a:p>
          <a:p>
            <a:pPr lvl="1"/>
            <a:r>
              <a:rPr lang="en-US" sz="2000">
                <a:solidFill>
                  <a:schemeClr val="tx1">
                    <a:lumMod val="95000"/>
                  </a:schemeClr>
                </a:solidFill>
              </a:rPr>
              <a:t>Listen while others describe their actions- they may surprise you</a:t>
            </a:r>
          </a:p>
          <a:p>
            <a:pPr lvl="1"/>
            <a:r>
              <a:rPr lang="en-US" sz="2000">
                <a:solidFill>
                  <a:schemeClr val="tx1">
                    <a:lumMod val="95000"/>
                  </a:schemeClr>
                </a:solidFill>
              </a:rPr>
              <a:t>The GM will resolve the action and deliver outcomes</a:t>
            </a:r>
          </a:p>
          <a:p>
            <a:pPr lvl="1"/>
            <a:r>
              <a:rPr lang="en-US" sz="2000">
                <a:solidFill>
                  <a:schemeClr val="tx1">
                    <a:lumMod val="95000"/>
                  </a:schemeClr>
                </a:solidFill>
              </a:rPr>
              <a:t>During lulls, you or your character should work on your long-term project</a:t>
            </a:r>
          </a:p>
        </p:txBody>
      </p:sp>
    </p:spTree>
    <p:extLst>
      <p:ext uri="{BB962C8B-B14F-4D97-AF65-F5344CB8AC3E}">
        <p14:creationId xmlns:p14="http://schemas.microsoft.com/office/powerpoint/2010/main" val="237301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D65EFB-5E87-4639-A481-956B52E9D27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3781C0-206F-4038-93FF-4CDA80B1D9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4531" y="1347635"/>
            <a:ext cx="4854495" cy="4162729"/>
          </a:xfrm>
          <a:prstGeom prst="rect">
            <a:avLst/>
          </a:prstGeom>
        </p:spPr>
      </p:pic>
      <p:sp>
        <p:nvSpPr>
          <p:cNvPr id="2" name="Title 1">
            <a:extLst>
              <a:ext uri="{FF2B5EF4-FFF2-40B4-BE49-F238E27FC236}">
                <a16:creationId xmlns:a16="http://schemas.microsoft.com/office/drawing/2014/main" id="{94202324-B201-40D4-8E8D-247F6FDCDC13}"/>
              </a:ext>
            </a:extLst>
          </p:cNvPr>
          <p:cNvSpPr>
            <a:spLocks noGrp="1"/>
          </p:cNvSpPr>
          <p:nvPr>
            <p:ph type="title"/>
          </p:nvPr>
        </p:nvSpPr>
        <p:spPr>
          <a:xfrm>
            <a:off x="838201" y="365125"/>
            <a:ext cx="4827104" cy="1325563"/>
          </a:xfrm>
        </p:spPr>
        <p:txBody>
          <a:bodyPr vert="horz" lIns="91440" tIns="45720" rIns="91440" bIns="45720" rtlCol="0" anchor="ctr">
            <a:normAutofit/>
          </a:bodyPr>
          <a:lstStyle/>
          <a:p>
            <a:r>
              <a:rPr lang="en-US" spc="-300">
                <a:gradFill flip="none" rotWithShape="1">
                  <a:gsLst>
                    <a:gs pos="28000">
                      <a:srgbClr val="EDEDED"/>
                    </a:gs>
                    <a:gs pos="0">
                      <a:srgbClr val="BFBFBF"/>
                    </a:gs>
                    <a:gs pos="100000">
                      <a:srgbClr val="FFFFFF"/>
                    </a:gs>
                  </a:gsLst>
                  <a:lin ang="4800000" scaled="0"/>
                  <a:tileRect/>
                </a:gradFill>
                <a:effectLst>
                  <a:outerShdw blurRad="469900" dist="342900" dir="5400000" sy="-20000" rotWithShape="0">
                    <a:prstClr val="black">
                      <a:alpha val="66000"/>
                    </a:prstClr>
                  </a:outerShdw>
                </a:effectLst>
              </a:rPr>
              <a:t>recap</a:t>
            </a:r>
          </a:p>
        </p:txBody>
      </p:sp>
      <p:sp>
        <p:nvSpPr>
          <p:cNvPr id="3" name="TextBox 2"/>
          <p:cNvSpPr txBox="1"/>
          <p:nvPr/>
        </p:nvSpPr>
        <p:spPr>
          <a:xfrm>
            <a:off x="1120000" y="1825625"/>
            <a:ext cx="4545305" cy="435133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a:gradFill>
                  <a:gsLst>
                    <a:gs pos="34000">
                      <a:srgbClr val="EDEDED"/>
                    </a:gs>
                    <a:gs pos="0">
                      <a:srgbClr val="BFBFBF"/>
                    </a:gs>
                    <a:gs pos="100000">
                      <a:srgbClr val="FFFFFF"/>
                    </a:gs>
                  </a:gsLst>
                  <a:lin ang="4800000" scaled="0"/>
                </a:gradFill>
              </a:rPr>
              <a:t>Saturday 27 January</a:t>
            </a:r>
          </a:p>
          <a:p>
            <a:pPr marL="285750" indent="-228600">
              <a:lnSpc>
                <a:spcPct val="90000"/>
              </a:lnSpc>
              <a:spcAft>
                <a:spcPts val="600"/>
              </a:spcAft>
              <a:buFont typeface="Arial" panose="020B0604020202020204" pitchFamily="34" charset="0"/>
              <a:buChar char="•"/>
            </a:pPr>
            <a:endParaRPr lang="en-US" sz="200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59565239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IC scenario</a:t>
            </a:r>
          </a:p>
        </p:txBody>
      </p:sp>
      <p:pic>
        <p:nvPicPr>
          <p:cNvPr id="3" name="Picture 3" descr="A person wearing a suit and tie&#10;&#10;Description generated with very high confidence">
            <a:extLst>
              <a:ext uri="{FF2B5EF4-FFF2-40B4-BE49-F238E27FC236}">
                <a16:creationId xmlns:a16="http://schemas.microsoft.com/office/drawing/2014/main" id="{0F2CC29A-0A2C-4533-B615-7BE56378CE19}"/>
              </a:ext>
            </a:extLst>
          </p:cNvPr>
          <p:cNvPicPr>
            <a:picLocks noChangeAspect="1"/>
          </p:cNvPicPr>
          <p:nvPr/>
        </p:nvPicPr>
        <p:blipFill>
          <a:blip r:embed="rId3"/>
          <a:stretch>
            <a:fillRect/>
          </a:stretch>
        </p:blipFill>
        <p:spPr>
          <a:xfrm>
            <a:off x="2857500" y="2143125"/>
            <a:ext cx="6366189" cy="3541922"/>
          </a:xfrm>
          <a:prstGeom prst="rect">
            <a:avLst/>
          </a:prstGeom>
        </p:spPr>
      </p:pic>
    </p:spTree>
    <p:extLst>
      <p:ext uri="{BB962C8B-B14F-4D97-AF65-F5344CB8AC3E}">
        <p14:creationId xmlns:p14="http://schemas.microsoft.com/office/powerpoint/2010/main" val="162497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74212F-ABE0-47BD-8C65-ECD82B6EB6EA}"/>
              </a:ext>
            </a:extLst>
          </p:cNvPr>
          <p:cNvSpPr>
            <a:spLocks noGrp="1"/>
          </p:cNvSpPr>
          <p:nvPr>
            <p:ph type="title"/>
          </p:nvPr>
        </p:nvSpPr>
        <p:spPr>
          <a:xfrm>
            <a:off x="838200" y="1115786"/>
            <a:ext cx="3473851" cy="4626428"/>
          </a:xfrm>
          <a:effectLst/>
        </p:spPr>
        <p:txBody>
          <a:bodyPr vert="horz" lIns="91440" tIns="45720" rIns="91440" bIns="45720" rtlCol="0" anchor="ctr">
            <a:normAutofit/>
          </a:bodyPr>
          <a:lstStyle/>
          <a:p>
            <a:pPr algn="r"/>
            <a:r>
              <a:rPr lang="en-US" sz="4000">
                <a:solidFill>
                  <a:schemeClr val="tx1">
                    <a:lumMod val="95000"/>
                  </a:schemeClr>
                </a:solidFill>
              </a:rPr>
              <a:t>Sunday, January 28</a:t>
            </a:r>
          </a:p>
        </p:txBody>
      </p:sp>
      <p:sp>
        <p:nvSpPr>
          <p:cNvPr id="6" name="TextBox 5">
            <a:extLst>
              <a:ext uri="{FF2B5EF4-FFF2-40B4-BE49-F238E27FC236}">
                <a16:creationId xmlns:a16="http://schemas.microsoft.com/office/drawing/2014/main" id="{E6B23445-8FD2-4EE8-AB18-B4C726084DE9}"/>
              </a:ext>
            </a:extLst>
          </p:cNvPr>
          <p:cNvSpPr txBox="1"/>
          <p:nvPr/>
        </p:nvSpPr>
        <p:spPr>
          <a:xfrm>
            <a:off x="4996543" y="1115786"/>
            <a:ext cx="5713790" cy="462642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457200" indent="-228600">
              <a:lnSpc>
                <a:spcPct val="90000"/>
              </a:lnSpc>
              <a:spcAft>
                <a:spcPts val="600"/>
              </a:spcAft>
              <a:buFont typeface="Arial" panose="020B0604020202020204" pitchFamily="34" charset="0"/>
              <a:buChar char="•"/>
            </a:pPr>
            <a:endParaRPr lang="en-US" sz="2000">
              <a:solidFill>
                <a:schemeClr val="tx1">
                  <a:lumMod val="95000"/>
                </a:schemeClr>
              </a:solidFill>
            </a:endParaRPr>
          </a:p>
        </p:txBody>
      </p:sp>
    </p:spTree>
    <p:extLst>
      <p:ext uri="{BB962C8B-B14F-4D97-AF65-F5344CB8AC3E}">
        <p14:creationId xmlns:p14="http://schemas.microsoft.com/office/powerpoint/2010/main" val="402694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
        <p:cNvGrpSpPr/>
        <p:nvPr/>
      </p:nvGrpSpPr>
      <p:grpSpPr>
        <a:xfrm>
          <a:off x="0" y="0"/>
          <a:ext cx="0" cy="0"/>
          <a:chOff x="0" y="0"/>
          <a:chExt cx="0" cy="0"/>
        </a:xfrm>
      </p:grpSpPr>
      <p:pic>
        <p:nvPicPr>
          <p:cNvPr id="4" name="Picture 4" descr="A room filled with furniture and a large window&#10;&#10;Description generated with very high confidence">
            <a:extLst>
              <a:ext uri="{FF2B5EF4-FFF2-40B4-BE49-F238E27FC236}">
                <a16:creationId xmlns:a16="http://schemas.microsoft.com/office/drawing/2014/main" id="{ADEF264E-F43D-4E7E-B4F4-D16AADEF5AC8}"/>
              </a:ext>
            </a:extLst>
          </p:cNvPr>
          <p:cNvPicPr>
            <a:picLocks noGrp="1" noChangeAspect="1"/>
          </p:cNvPicPr>
          <p:nvPr>
            <p:ph idx="1"/>
          </p:nvPr>
        </p:nvPicPr>
        <p:blipFill rotWithShape="1">
          <a:blip r:embed="rId4"/>
          <a:srcRect t="10698" b="14302"/>
          <a:stretch/>
        </p:blipFill>
        <p:spPr>
          <a:xfrm>
            <a:off x="20" y="10"/>
            <a:ext cx="12191980" cy="6857990"/>
          </a:xfrm>
          <a:prstGeom prst="rect">
            <a:avLst/>
          </a:prstGeom>
        </p:spPr>
      </p:pic>
      <p:sp>
        <p:nvSpPr>
          <p:cNvPr id="2" name="TextBox 1">
            <a:extLst>
              <a:ext uri="{FF2B5EF4-FFF2-40B4-BE49-F238E27FC236}">
                <a16:creationId xmlns:a16="http://schemas.microsoft.com/office/drawing/2014/main" id="{FD2F69F8-8865-8240-A9D8-BD0C61798592}"/>
              </a:ext>
            </a:extLst>
          </p:cNvPr>
          <p:cNvSpPr txBox="1"/>
          <p:nvPr/>
        </p:nvSpPr>
        <p:spPr>
          <a:xfrm>
            <a:off x="8256105" y="2411896"/>
            <a:ext cx="3783343" cy="769441"/>
          </a:xfrm>
          <a:prstGeom prst="rect">
            <a:avLst/>
          </a:prstGeom>
          <a:noFill/>
        </p:spPr>
        <p:txBody>
          <a:bodyPr wrap="none" rtlCol="0">
            <a:spAutoFit/>
          </a:bodyPr>
          <a:lstStyle/>
          <a:p>
            <a:r>
              <a:rPr lang="en-US" sz="4400"/>
              <a:t>Reykjavik Team</a:t>
            </a:r>
          </a:p>
        </p:txBody>
      </p:sp>
    </p:spTree>
    <p:extLst>
      <p:ext uri="{BB962C8B-B14F-4D97-AF65-F5344CB8AC3E}">
        <p14:creationId xmlns:p14="http://schemas.microsoft.com/office/powerpoint/2010/main" val="761416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006F81B-099B-BC44-9A12-B57621EB5000}"/>
              </a:ext>
            </a:extLst>
          </p:cNvPr>
          <p:cNvPicPr>
            <a:picLocks noChangeAspect="1"/>
          </p:cNvPicPr>
          <p:nvPr/>
        </p:nvPicPr>
        <p:blipFill rotWithShape="1">
          <a:blip r:embed="rId3"/>
          <a:srcRect l="17513" r="23153" b="-1"/>
          <a:stretch/>
        </p:blipFill>
        <p:spPr>
          <a:xfrm>
            <a:off x="6096000" y="10"/>
            <a:ext cx="6096000" cy="6857990"/>
          </a:xfrm>
          <a:prstGeom prst="rect">
            <a:avLst/>
          </a:prstGeom>
        </p:spPr>
      </p:pic>
      <p:sp useBgFill="1">
        <p:nvSpPr>
          <p:cNvPr id="13" name="Rectangle 12">
            <a:extLst>
              <a:ext uri="{FF2B5EF4-FFF2-40B4-BE49-F238E27FC236}">
                <a16:creationId xmlns:a16="http://schemas.microsoft.com/office/drawing/2014/main" id="{229B61F6-561C-44B1-809D-51A2F295F3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E6C15-A270-7745-A409-B4745DEB6396}"/>
              </a:ext>
            </a:extLst>
          </p:cNvPr>
          <p:cNvSpPr>
            <a:spLocks noGrp="1"/>
          </p:cNvSpPr>
          <p:nvPr>
            <p:ph type="title"/>
          </p:nvPr>
        </p:nvSpPr>
        <p:spPr>
          <a:xfrm>
            <a:off x="838201" y="365125"/>
            <a:ext cx="4854676" cy="1325563"/>
          </a:xfrm>
        </p:spPr>
        <p:txBody>
          <a:bodyPr>
            <a:normAutofit/>
          </a:bodyPr>
          <a:lstStyle/>
          <a:p>
            <a:r>
              <a:rPr lang="en-US" sz="2200">
                <a:hlinkClick r:id="rId4"/>
              </a:rPr>
              <a:t>https://en.harpa.is/harpa/conference-and-concert-halls/</a:t>
            </a:r>
            <a:r>
              <a:rPr lang="en-US" sz="2200"/>
              <a:t> </a:t>
            </a:r>
          </a:p>
        </p:txBody>
      </p:sp>
      <p:pic>
        <p:nvPicPr>
          <p:cNvPr id="6" name="Content Placeholder 5">
            <a:extLst>
              <a:ext uri="{FF2B5EF4-FFF2-40B4-BE49-F238E27FC236}">
                <a16:creationId xmlns:a16="http://schemas.microsoft.com/office/drawing/2014/main" id="{194316CC-6C60-0042-A826-3407BE827C32}"/>
              </a:ext>
            </a:extLst>
          </p:cNvPr>
          <p:cNvPicPr>
            <a:picLocks noGrp="1" noChangeAspect="1"/>
          </p:cNvPicPr>
          <p:nvPr>
            <p:ph idx="1"/>
          </p:nvPr>
        </p:nvPicPr>
        <p:blipFill>
          <a:blip r:embed="rId5"/>
          <a:stretch>
            <a:fillRect/>
          </a:stretch>
        </p:blipFill>
        <p:spPr>
          <a:xfrm>
            <a:off x="1120775" y="2717205"/>
            <a:ext cx="4572000" cy="2568178"/>
          </a:xfrm>
        </p:spPr>
      </p:pic>
    </p:spTree>
    <p:extLst>
      <p:ext uri="{BB962C8B-B14F-4D97-AF65-F5344CB8AC3E}">
        <p14:creationId xmlns:p14="http://schemas.microsoft.com/office/powerpoint/2010/main" val="1581837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23" name="Straight Connector 16">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737E3D-5D95-7B4C-A1BD-04F78777F7A7}"/>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a:solidFill>
                  <a:schemeClr val="tx1">
                    <a:lumMod val="95000"/>
                  </a:schemeClr>
                </a:solidFill>
                <a:effectLst>
                  <a:outerShdw blurRad="469900" dist="342900" dir="5400000" sy="-20000" rotWithShape="0">
                    <a:prstClr val="black">
                      <a:alpha val="66000"/>
                    </a:prstClr>
                  </a:outerShdw>
                </a:effectLst>
              </a:rPr>
              <a:t>live action roleplay</a:t>
            </a:r>
          </a:p>
        </p:txBody>
      </p:sp>
    </p:spTree>
    <p:extLst>
      <p:ext uri="{BB962C8B-B14F-4D97-AF65-F5344CB8AC3E}">
        <p14:creationId xmlns:p14="http://schemas.microsoft.com/office/powerpoint/2010/main" val="3358997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DD68279C-6B04-354A-8263-64888AFF1715}"/>
              </a:ext>
            </a:extLst>
          </p:cNvPr>
          <p:cNvPicPr>
            <a:picLocks noChangeAspect="1"/>
          </p:cNvPicPr>
          <p:nvPr/>
        </p:nvPicPr>
        <p:blipFill rotWithShape="1">
          <a:blip r:embed="rId3"/>
          <a:srcRect l="38693" r="1972" b="-1"/>
          <a:stretch/>
        </p:blipFill>
        <p:spPr>
          <a:xfrm>
            <a:off x="6096000" y="10"/>
            <a:ext cx="6096000" cy="6857990"/>
          </a:xfrm>
          <a:prstGeom prst="rect">
            <a:avLst/>
          </a:prstGeom>
        </p:spPr>
      </p:pic>
      <p:sp useBgFill="1">
        <p:nvSpPr>
          <p:cNvPr id="13" name="Rectangle 12">
            <a:extLst>
              <a:ext uri="{FF2B5EF4-FFF2-40B4-BE49-F238E27FC236}">
                <a16:creationId xmlns:a16="http://schemas.microsoft.com/office/drawing/2014/main" id="{229B61F6-561C-44B1-809D-51A2F295F3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7F0D205-E4EA-214A-AC86-F38E7FD78763}"/>
              </a:ext>
            </a:extLst>
          </p:cNvPr>
          <p:cNvPicPr>
            <a:picLocks noGrp="1" noChangeAspect="1"/>
          </p:cNvPicPr>
          <p:nvPr>
            <p:ph idx="1"/>
          </p:nvPr>
        </p:nvPicPr>
        <p:blipFill>
          <a:blip r:embed="rId4"/>
          <a:stretch>
            <a:fillRect/>
          </a:stretch>
        </p:blipFill>
        <p:spPr>
          <a:xfrm>
            <a:off x="434974" y="1262113"/>
            <a:ext cx="5283721" cy="3524200"/>
          </a:xfrm>
        </p:spPr>
      </p:pic>
    </p:spTree>
    <p:extLst>
      <p:ext uri="{BB962C8B-B14F-4D97-AF65-F5344CB8AC3E}">
        <p14:creationId xmlns:p14="http://schemas.microsoft.com/office/powerpoint/2010/main" val="756199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8F3D3F-ECB8-6644-A5F4-708AA32FB2D4}"/>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a:solidFill>
                  <a:schemeClr val="tx1">
                    <a:lumMod val="95000"/>
                  </a:schemeClr>
                </a:solidFill>
                <a:effectLst>
                  <a:outerShdw blurRad="469900" dist="342900" dir="5400000" sy="-20000" rotWithShape="0">
                    <a:prstClr val="black">
                      <a:alpha val="66000"/>
                    </a:prstClr>
                  </a:outerShdw>
                </a:effectLst>
              </a:rPr>
              <a:t>5 minute science: Katla system</a:t>
            </a:r>
          </a:p>
        </p:txBody>
      </p:sp>
    </p:spTree>
    <p:extLst>
      <p:ext uri="{BB962C8B-B14F-4D97-AF65-F5344CB8AC3E}">
        <p14:creationId xmlns:p14="http://schemas.microsoft.com/office/powerpoint/2010/main" val="1342513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E47A690B-DE55-4274-B33B-C91FD647EB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C9CD390-6DB5-4AEA-8D13-BC6CEF344F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5344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1FA69C6-0A69-4994-9F32-C4497B8B4CB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43467"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hape 54"/>
          <p:cNvSpPr txBox="1">
            <a:spLocks noGrp="1"/>
          </p:cNvSpPr>
          <p:nvPr>
            <p:ph type="title"/>
          </p:nvPr>
        </p:nvSpPr>
        <p:spPr>
          <a:xfrm>
            <a:off x="838199" y="1015320"/>
            <a:ext cx="3603169" cy="4827361"/>
          </a:xfrm>
          <a:prstGeom prst="rect">
            <a:avLst/>
          </a:prstGeom>
        </p:spPr>
        <p:txBody>
          <a:bodyPr spcFirstLastPara="1" vert="horz" lIns="91440" tIns="45720" rIns="91440" bIns="45720" rtlCol="0" anchor="ctr" anchorCtr="0">
            <a:normAutofit/>
          </a:bodyPr>
          <a:lstStyle/>
          <a:p>
            <a:pPr>
              <a:spcBef>
                <a:spcPct val="0"/>
              </a:spcBef>
            </a:pPr>
            <a:r>
              <a:rPr lang="en-US" sz="4400">
                <a:solidFill>
                  <a:srgbClr val="F2F2F2"/>
                </a:solidFill>
              </a:rPr>
              <a:t>Katla Volcanic System</a:t>
            </a:r>
          </a:p>
        </p:txBody>
      </p:sp>
      <p:sp>
        <p:nvSpPr>
          <p:cNvPr id="55" name="Shape 55"/>
          <p:cNvSpPr txBox="1">
            <a:spLocks noGrp="1"/>
          </p:cNvSpPr>
          <p:nvPr>
            <p:ph type="body" idx="1"/>
          </p:nvPr>
        </p:nvSpPr>
        <p:spPr>
          <a:xfrm>
            <a:off x="5279571" y="1015320"/>
            <a:ext cx="5540830" cy="4827361"/>
          </a:xfrm>
          <a:prstGeom prst="rect">
            <a:avLst/>
          </a:prstGeom>
          <a:noFill/>
        </p:spPr>
        <p:txBody>
          <a:bodyPr spcFirstLastPara="1" vert="horz" lIns="91440" tIns="45720" rIns="91440" bIns="45720" rtlCol="0" anchor="ctr" anchorCtr="0">
            <a:normAutofit/>
          </a:bodyPr>
          <a:lstStyle/>
          <a:p>
            <a:pPr marL="0" indent="-228600">
              <a:buFont typeface="Arial" panose="020B0604020202020204" pitchFamily="34" charset="0"/>
              <a:buChar char="•"/>
            </a:pPr>
            <a:r>
              <a:rPr lang="en-US" sz="1800" b="1">
                <a:solidFill>
                  <a:schemeClr val="tx1">
                    <a:lumMod val="85000"/>
                    <a:lumOff val="15000"/>
                  </a:schemeClr>
                </a:solidFill>
              </a:rPr>
              <a:t>HIstory of the Katla Volcano</a:t>
            </a:r>
          </a:p>
          <a:p>
            <a:pPr marL="0" indent="-228600">
              <a:spcBef>
                <a:spcPts val="2133"/>
              </a:spcBef>
              <a:buClr>
                <a:schemeClr val="dk1"/>
              </a:buClr>
              <a:buSzPts val="1100"/>
              <a:buFont typeface="Arial" panose="020B0604020202020204" pitchFamily="34" charset="0"/>
              <a:buChar char="•"/>
            </a:pPr>
            <a:r>
              <a:rPr lang="en-US" sz="1800" b="1">
                <a:solidFill>
                  <a:schemeClr val="tx1">
                    <a:lumMod val="85000"/>
                    <a:lumOff val="15000"/>
                  </a:schemeClr>
                </a:solidFill>
              </a:rPr>
              <a:t>Katla</a:t>
            </a:r>
            <a:r>
              <a:rPr lang="en-US" sz="1800">
                <a:solidFill>
                  <a:schemeClr val="tx1">
                    <a:lumMod val="85000"/>
                    <a:lumOff val="15000"/>
                  </a:schemeClr>
                </a:solidFill>
              </a:rPr>
              <a:t> is a large </a:t>
            </a:r>
            <a:r>
              <a:rPr lang="en-US" sz="1800" b="1">
                <a:solidFill>
                  <a:schemeClr val="tx1">
                    <a:lumMod val="85000"/>
                    <a:lumOff val="15000"/>
                  </a:schemeClr>
                </a:solidFill>
              </a:rPr>
              <a:t>volcano in</a:t>
            </a:r>
            <a:r>
              <a:rPr lang="en-US" sz="1800">
                <a:solidFill>
                  <a:schemeClr val="tx1">
                    <a:lumMod val="85000"/>
                    <a:lumOff val="15000"/>
                  </a:schemeClr>
                </a:solidFill>
              </a:rPr>
              <a:t> southern </a:t>
            </a:r>
            <a:r>
              <a:rPr lang="en-US" sz="1800" b="1">
                <a:solidFill>
                  <a:schemeClr val="tx1">
                    <a:lumMod val="85000"/>
                    <a:lumOff val="15000"/>
                  </a:schemeClr>
                </a:solidFill>
              </a:rPr>
              <a:t>Iceland</a:t>
            </a:r>
            <a:r>
              <a:rPr lang="en-US" sz="1800">
                <a:solidFill>
                  <a:schemeClr val="tx1">
                    <a:lumMod val="85000"/>
                    <a:lumOff val="15000"/>
                  </a:schemeClr>
                </a:solidFill>
              </a:rPr>
              <a:t>. It is very active; twenty eruptions have been documented between 930 and 1918, at intervals of 13–95 years. It has not erupted violently for 100 years, although there may have been small eruptions that did not break the ice cover, including ones </a:t>
            </a:r>
            <a:r>
              <a:rPr lang="en-US" sz="1800" b="1">
                <a:solidFill>
                  <a:schemeClr val="tx1">
                    <a:lumMod val="85000"/>
                    <a:lumOff val="15000"/>
                  </a:schemeClr>
                </a:solidFill>
              </a:rPr>
              <a:t>in</a:t>
            </a:r>
            <a:r>
              <a:rPr lang="en-US" sz="1800">
                <a:solidFill>
                  <a:schemeClr val="tx1">
                    <a:lumMod val="85000"/>
                    <a:lumOff val="15000"/>
                  </a:schemeClr>
                </a:solidFill>
              </a:rPr>
              <a:t> 1955, 1999, and 2011.  It is currently one of the most likely of Iceland’s volcanoes to erupt in a large event in the near future.</a:t>
            </a:r>
          </a:p>
          <a:p>
            <a:pPr marL="0" indent="-228600">
              <a:spcBef>
                <a:spcPts val="2133"/>
              </a:spcBef>
              <a:buClr>
                <a:schemeClr val="dk1"/>
              </a:buClr>
              <a:buSzPts val="1100"/>
              <a:buFont typeface="Arial" panose="020B0604020202020204" pitchFamily="34" charset="0"/>
              <a:buChar char="•"/>
            </a:pPr>
            <a:r>
              <a:rPr lang="en-US" sz="1800" b="1">
                <a:solidFill>
                  <a:schemeClr val="tx1">
                    <a:lumMod val="85000"/>
                    <a:lumOff val="15000"/>
                  </a:schemeClr>
                </a:solidFill>
              </a:rPr>
              <a:t>Last large/violent eruption</a:t>
            </a:r>
            <a:r>
              <a:rPr lang="en-US" sz="1800">
                <a:solidFill>
                  <a:schemeClr val="tx1">
                    <a:lumMod val="85000"/>
                    <a:lumOff val="15000"/>
                  </a:schemeClr>
                </a:solidFill>
              </a:rPr>
              <a:t>‎: ‎October to November 1918</a:t>
            </a:r>
          </a:p>
          <a:p>
            <a:pPr marL="186262" indent="-228600">
              <a:spcBef>
                <a:spcPts val="533"/>
              </a:spcBef>
              <a:buClr>
                <a:schemeClr val="dk1"/>
              </a:buClr>
              <a:buSzPts val="1100"/>
              <a:buFont typeface="Arial" panose="020B0604020202020204" pitchFamily="34" charset="0"/>
              <a:buChar char="•"/>
            </a:pPr>
            <a:r>
              <a:rPr lang="en-US" sz="1800" b="1">
                <a:solidFill>
                  <a:schemeClr val="tx1">
                    <a:lumMod val="85000"/>
                    <a:lumOff val="15000"/>
                  </a:schemeClr>
                </a:solidFill>
              </a:rPr>
              <a:t>Elevation</a:t>
            </a:r>
            <a:r>
              <a:rPr lang="en-US" sz="1800">
                <a:solidFill>
                  <a:schemeClr val="tx1">
                    <a:lumMod val="85000"/>
                    <a:lumOff val="15000"/>
                  </a:schemeClr>
                </a:solidFill>
              </a:rPr>
              <a:t>‎: ‎1,512 m (4,961 ft)</a:t>
            </a:r>
          </a:p>
          <a:p>
            <a:pPr marL="186262" indent="-228600">
              <a:spcBef>
                <a:spcPts val="533"/>
              </a:spcBef>
              <a:buClr>
                <a:schemeClr val="dk1"/>
              </a:buClr>
              <a:buSzPts val="1100"/>
              <a:buFont typeface="Arial" panose="020B0604020202020204" pitchFamily="34" charset="0"/>
              <a:buChar char="•"/>
            </a:pPr>
            <a:endParaRPr lang="en-US" sz="1800">
              <a:solidFill>
                <a:schemeClr val="tx1">
                  <a:lumMod val="85000"/>
                  <a:lumOff val="15000"/>
                </a:schemeClr>
              </a:solidFill>
            </a:endParaRPr>
          </a:p>
          <a:p>
            <a:pPr marL="0" indent="-228600">
              <a:spcBef>
                <a:spcPts val="533"/>
              </a:spcBef>
              <a:spcAft>
                <a:spcPts val="2133"/>
              </a:spcAft>
              <a:buFont typeface="Arial" panose="020B0604020202020204" pitchFamily="34" charset="0"/>
              <a:buChar char="•"/>
            </a:pPr>
            <a:endParaRPr lang="en-US" sz="1800">
              <a:solidFill>
                <a:schemeClr val="tx1">
                  <a:lumMod val="85000"/>
                  <a:lumOff val="15000"/>
                </a:schemeClr>
              </a:solidFill>
            </a:endParaRPr>
          </a:p>
        </p:txBody>
      </p:sp>
    </p:spTree>
    <p:extLst>
      <p:ext uri="{BB962C8B-B14F-4D97-AF65-F5344CB8AC3E}">
        <p14:creationId xmlns:p14="http://schemas.microsoft.com/office/powerpoint/2010/main" val="234973317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0" y="0"/>
            <a:ext cx="9119945" cy="6857999"/>
          </a:xfrm>
          <a:prstGeom prst="rect">
            <a:avLst/>
          </a:prstGeom>
          <a:noFill/>
          <a:ln>
            <a:noFill/>
          </a:ln>
        </p:spPr>
      </p:pic>
      <p:sp>
        <p:nvSpPr>
          <p:cNvPr id="61" name="Shape 61"/>
          <p:cNvSpPr txBox="1"/>
          <p:nvPr/>
        </p:nvSpPr>
        <p:spPr>
          <a:xfrm>
            <a:off x="2088533" y="459167"/>
            <a:ext cx="8531600" cy="995200"/>
          </a:xfrm>
          <a:prstGeom prst="rect">
            <a:avLst/>
          </a:prstGeom>
          <a:noFill/>
          <a:ln>
            <a:noFill/>
          </a:ln>
        </p:spPr>
        <p:txBody>
          <a:bodyPr spcFirstLastPara="1" wrap="square" lIns="121900" tIns="121900" rIns="121900" bIns="121900" anchor="t" anchorCtr="0">
            <a:noAutofit/>
          </a:bodyPr>
          <a:lstStyle/>
          <a:p>
            <a:r>
              <a:rPr lang="en" sz="2400">
                <a:solidFill>
                  <a:schemeClr val="lt1"/>
                </a:solidFill>
              </a:rPr>
              <a:t>Volcanoes of Iceland</a:t>
            </a:r>
            <a:endParaRPr sz="2400">
              <a:solidFill>
                <a:schemeClr val="lt1"/>
              </a:solidFill>
            </a:endParaRPr>
          </a:p>
        </p:txBody>
      </p:sp>
      <p:sp>
        <p:nvSpPr>
          <p:cNvPr id="62" name="Shape 62"/>
          <p:cNvSpPr/>
          <p:nvPr/>
        </p:nvSpPr>
        <p:spPr>
          <a:xfrm>
            <a:off x="4962067" y="4828767"/>
            <a:ext cx="2251600" cy="3852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 name="Shape 63"/>
          <p:cNvSpPr txBox="1"/>
          <p:nvPr/>
        </p:nvSpPr>
        <p:spPr>
          <a:xfrm>
            <a:off x="7983833" y="4828767"/>
            <a:ext cx="8531600" cy="995200"/>
          </a:xfrm>
          <a:prstGeom prst="rect">
            <a:avLst/>
          </a:prstGeom>
          <a:noFill/>
          <a:ln>
            <a:noFill/>
          </a:ln>
        </p:spPr>
        <p:txBody>
          <a:bodyPr spcFirstLastPara="1" wrap="square" lIns="121900" tIns="121900" rIns="121900" bIns="121900" anchor="t" anchorCtr="0">
            <a:noAutofit/>
          </a:bodyPr>
          <a:lstStyle/>
          <a:p>
            <a:endParaRPr sz="2400">
              <a:solidFill>
                <a:schemeClr val="lt1"/>
              </a:solidFill>
            </a:endParaRPr>
          </a:p>
          <a:p>
            <a:r>
              <a:rPr lang="en" sz="2400">
                <a:solidFill>
                  <a:schemeClr val="lt1"/>
                </a:solidFill>
              </a:rPr>
              <a:t>Katla System</a:t>
            </a:r>
            <a:endParaRPr sz="2400">
              <a:solidFill>
                <a:schemeClr val="lt1"/>
              </a:solidFill>
            </a:endParaRPr>
          </a:p>
        </p:txBody>
      </p:sp>
      <p:cxnSp>
        <p:nvCxnSpPr>
          <p:cNvPr id="64" name="Shape 64"/>
          <p:cNvCxnSpPr>
            <a:endCxn id="62" idx="3"/>
          </p:cNvCxnSpPr>
          <p:nvPr/>
        </p:nvCxnSpPr>
        <p:spPr>
          <a:xfrm rot="10800000">
            <a:off x="7213667" y="5021367"/>
            <a:ext cx="488800" cy="0"/>
          </a:xfrm>
          <a:prstGeom prst="straightConnector1">
            <a:avLst/>
          </a:prstGeom>
          <a:noFill/>
          <a:ln w="9525" cap="flat" cmpd="sng">
            <a:solidFill>
              <a:schemeClr val="dk2"/>
            </a:solidFill>
            <a:prstDash val="solid"/>
            <a:round/>
            <a:headEnd type="none" w="med" len="med"/>
            <a:tailEnd type="triangle" w="med" len="med"/>
          </a:ln>
        </p:spPr>
      </p:cxnSp>
      <p:cxnSp>
        <p:nvCxnSpPr>
          <p:cNvPr id="65" name="Shape 65"/>
          <p:cNvCxnSpPr>
            <a:stCxn id="63" idx="1"/>
          </p:cNvCxnSpPr>
          <p:nvPr/>
        </p:nvCxnSpPr>
        <p:spPr>
          <a:xfrm rot="10800000">
            <a:off x="7384233" y="5133967"/>
            <a:ext cx="599600" cy="192400"/>
          </a:xfrm>
          <a:prstGeom prst="straightConnector1">
            <a:avLst/>
          </a:prstGeom>
          <a:noFill/>
          <a:ln w="19050" cap="flat" cmpd="sng">
            <a:solidFill>
              <a:schemeClr val="lt1"/>
            </a:solidFill>
            <a:prstDash val="solid"/>
            <a:round/>
            <a:headEnd type="none" w="med" len="med"/>
            <a:tailEnd type="triangle" w="med" len="med"/>
          </a:ln>
        </p:spPr>
      </p:cxnSp>
    </p:spTree>
    <p:extLst>
      <p:ext uri="{BB962C8B-B14F-4D97-AF65-F5344CB8AC3E}">
        <p14:creationId xmlns:p14="http://schemas.microsoft.com/office/powerpoint/2010/main" val="3274744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Shape 69"/>
        <p:cNvGrpSpPr/>
        <p:nvPr/>
      </p:nvGrpSpPr>
      <p:grpSpPr>
        <a:xfrm>
          <a:off x="0" y="0"/>
          <a:ext cx="0" cy="0"/>
          <a:chOff x="0" y="0"/>
          <a:chExt cx="0" cy="0"/>
        </a:xfrm>
      </p:grpSpPr>
      <p:pic>
        <p:nvPicPr>
          <p:cNvPr id="70" name="Shape 70"/>
          <p:cNvPicPr preferRelativeResize="0"/>
          <p:nvPr/>
        </p:nvPicPr>
        <p:blipFill>
          <a:blip r:embed="rId4">
            <a:extLst/>
          </a:blip>
          <a:stretch>
            <a:fillRect/>
          </a:stretch>
        </p:blipFill>
        <p:spPr>
          <a:xfrm>
            <a:off x="838201" y="643464"/>
            <a:ext cx="9045639" cy="3889625"/>
          </a:xfrm>
          <a:prstGeom prst="rect">
            <a:avLst/>
          </a:prstGeom>
          <a:noFill/>
        </p:spPr>
      </p:pic>
      <p:sp>
        <p:nvSpPr>
          <p:cNvPr id="71" name="Shape 71"/>
          <p:cNvSpPr txBox="1"/>
          <p:nvPr/>
        </p:nvSpPr>
        <p:spPr>
          <a:xfrm>
            <a:off x="838200" y="5145932"/>
            <a:ext cx="10515600" cy="959586"/>
          </a:xfrm>
          <a:prstGeom prst="rect">
            <a:avLst/>
          </a:prstGeom>
        </p:spPr>
        <p:txBody>
          <a:bodyPr spcFirstLastPara="1" vert="horz" wrap="none" lIns="91440" tIns="45720" rIns="91440" bIns="45720" rtlCol="0" anchor="t" anchorCtr="0">
            <a:normAutofit/>
          </a:bodyPr>
          <a:lstStyle/>
          <a:p>
            <a:pPr algn="r">
              <a:lnSpc>
                <a:spcPct val="90000"/>
              </a:lnSpc>
              <a:spcBef>
                <a:spcPct val="0"/>
              </a:spcBef>
              <a:spcAft>
                <a:spcPts val="600"/>
              </a:spcAft>
            </a:pPr>
            <a:r>
              <a:rPr lang="en-US" sz="4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rPr>
              <a:t>Cross  Sectional  View  of  the  </a:t>
            </a:r>
            <a:r>
              <a:rPr lang="en-US" sz="4000" spc="-300" dirty="0" err="1">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rPr>
              <a:t>Katla</a:t>
            </a:r>
            <a:r>
              <a:rPr lang="en-US" sz="4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rPr>
              <a:t>  Volcanic  System</a:t>
            </a:r>
          </a:p>
        </p:txBody>
      </p:sp>
    </p:spTree>
    <p:extLst>
      <p:ext uri="{BB962C8B-B14F-4D97-AF65-F5344CB8AC3E}">
        <p14:creationId xmlns:p14="http://schemas.microsoft.com/office/powerpoint/2010/main" val="18314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E47A690B-DE55-4274-B33B-C91FD647EB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C9CD390-6DB5-4AEA-8D13-BC6CEF344F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5344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1FA69C6-0A69-4994-9F32-C4497B8B4CB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43467"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hape 76"/>
          <p:cNvSpPr txBox="1">
            <a:spLocks noGrp="1"/>
          </p:cNvSpPr>
          <p:nvPr>
            <p:ph type="title"/>
          </p:nvPr>
        </p:nvSpPr>
        <p:spPr>
          <a:xfrm>
            <a:off x="838199" y="1015320"/>
            <a:ext cx="3603169" cy="4827361"/>
          </a:xfrm>
          <a:prstGeom prst="rect">
            <a:avLst/>
          </a:prstGeom>
        </p:spPr>
        <p:txBody>
          <a:bodyPr spcFirstLastPara="1" vert="horz" lIns="91440" tIns="45720" rIns="91440" bIns="45720" rtlCol="0" anchor="ctr" anchorCtr="0">
            <a:normAutofit/>
          </a:bodyPr>
          <a:lstStyle/>
          <a:p>
            <a:pPr>
              <a:spcBef>
                <a:spcPct val="0"/>
              </a:spcBef>
            </a:pPr>
            <a:r>
              <a:rPr lang="en-US" sz="4400">
                <a:solidFill>
                  <a:srgbClr val="F2F2F2"/>
                </a:solidFill>
              </a:rPr>
              <a:t>Sequence of Events in a Volcanic Eruption</a:t>
            </a:r>
          </a:p>
        </p:txBody>
      </p:sp>
      <p:sp>
        <p:nvSpPr>
          <p:cNvPr id="77" name="Shape 77"/>
          <p:cNvSpPr txBox="1">
            <a:spLocks noGrp="1"/>
          </p:cNvSpPr>
          <p:nvPr>
            <p:ph type="body" idx="1"/>
          </p:nvPr>
        </p:nvSpPr>
        <p:spPr>
          <a:xfrm>
            <a:off x="5279571" y="1015320"/>
            <a:ext cx="5540830" cy="4827361"/>
          </a:xfrm>
          <a:prstGeom prst="rect">
            <a:avLst/>
          </a:prstGeom>
          <a:noFill/>
        </p:spPr>
        <p:txBody>
          <a:bodyPr spcFirstLastPara="1" vert="horz" lIns="91440" tIns="45720" rIns="91440" bIns="45720" rtlCol="0" anchor="ctr" anchorCtr="0">
            <a:normAutofit/>
          </a:bodyPr>
          <a:lstStyle/>
          <a:p>
            <a:pPr marL="0" indent="-228600">
              <a:buFont typeface="Arial" panose="020B0604020202020204" pitchFamily="34" charset="0"/>
              <a:buChar char="•"/>
            </a:pPr>
            <a:r>
              <a:rPr lang="en-US" sz="1800" b="1">
                <a:solidFill>
                  <a:schemeClr val="tx1">
                    <a:lumMod val="85000"/>
                    <a:lumOff val="15000"/>
                  </a:schemeClr>
                </a:solidFill>
              </a:rPr>
              <a:t>Pre-Eruption</a:t>
            </a:r>
          </a:p>
          <a:p>
            <a:pPr indent="-228600">
              <a:spcBef>
                <a:spcPts val="2133"/>
              </a:spcBef>
              <a:buClr>
                <a:srgbClr val="000000"/>
              </a:buClr>
              <a:buFont typeface="Arial" panose="020B0604020202020204" pitchFamily="34" charset="0"/>
              <a:buChar char="•"/>
            </a:pPr>
            <a:r>
              <a:rPr lang="en-US" sz="1800">
                <a:solidFill>
                  <a:schemeClr val="tx1">
                    <a:lumMod val="85000"/>
                    <a:lumOff val="15000"/>
                  </a:schemeClr>
                </a:solidFill>
              </a:rPr>
              <a:t>Increase in Seismic Activity</a:t>
            </a:r>
          </a:p>
          <a:p>
            <a:pPr indent="-228600">
              <a:buClr>
                <a:srgbClr val="000000"/>
              </a:buClr>
              <a:buFont typeface="Arial" panose="020B0604020202020204" pitchFamily="34" charset="0"/>
              <a:buChar char="•"/>
            </a:pPr>
            <a:r>
              <a:rPr lang="en-US" sz="1800">
                <a:solidFill>
                  <a:schemeClr val="tx1">
                    <a:lumMod val="85000"/>
                    <a:lumOff val="15000"/>
                  </a:schemeClr>
                </a:solidFill>
              </a:rPr>
              <a:t>Vertical crustal deformation as seen in GPS data as skin stretches</a:t>
            </a:r>
          </a:p>
          <a:p>
            <a:pPr marL="608965" indent="-228600">
              <a:buClr>
                <a:srgbClr val="000000"/>
              </a:buClr>
              <a:buFont typeface="Arial" panose="020B0604020202020204" pitchFamily="34" charset="0"/>
              <a:buChar char="•"/>
            </a:pPr>
            <a:r>
              <a:rPr lang="en-US" sz="1800">
                <a:solidFill>
                  <a:schemeClr val="tx1">
                    <a:lumMod val="85000"/>
                    <a:lumOff val="15000"/>
                  </a:schemeClr>
                </a:solidFill>
                <a:highlight>
                  <a:srgbClr val="FFFFFF"/>
                </a:highlight>
              </a:rPr>
              <a:t>Potential for jökulhlaup</a:t>
            </a:r>
            <a:r>
              <a:rPr lang="en-US" sz="1800">
                <a:solidFill>
                  <a:schemeClr val="tx1">
                    <a:lumMod val="85000"/>
                    <a:lumOff val="15000"/>
                  </a:schemeClr>
                </a:solidFill>
              </a:rPr>
              <a:t> development - glacial outflow due to geothermal heating of the volcanic ice cap</a:t>
            </a:r>
          </a:p>
          <a:p>
            <a:pPr marL="0" indent="-228600">
              <a:buFont typeface="Arial" panose="020B0604020202020204" pitchFamily="34" charset="0"/>
              <a:buChar char="•"/>
            </a:pPr>
            <a:endParaRPr lang="en-US" sz="1800" b="1">
              <a:solidFill>
                <a:schemeClr val="tx1">
                  <a:lumMod val="85000"/>
                  <a:lumOff val="15000"/>
                </a:schemeClr>
              </a:solidFill>
            </a:endParaRPr>
          </a:p>
          <a:p>
            <a:pPr marL="0" indent="-228600">
              <a:buFont typeface="Arial" panose="020B0604020202020204" pitchFamily="34" charset="0"/>
              <a:buChar char="•"/>
            </a:pPr>
            <a:r>
              <a:rPr lang="en-US" sz="1800" b="1">
                <a:solidFill>
                  <a:schemeClr val="tx1">
                    <a:lumMod val="85000"/>
                    <a:lumOff val="15000"/>
                  </a:schemeClr>
                </a:solidFill>
              </a:rPr>
              <a:t>During Eruption</a:t>
            </a:r>
          </a:p>
          <a:p>
            <a:pPr marL="0" indent="-228600">
              <a:buFont typeface="Arial" panose="020B0604020202020204" pitchFamily="34" charset="0"/>
              <a:buChar char="•"/>
            </a:pPr>
            <a:endParaRPr lang="en-US" sz="1800" b="1">
              <a:solidFill>
                <a:schemeClr val="tx1">
                  <a:lumMod val="85000"/>
                  <a:lumOff val="15000"/>
                </a:schemeClr>
              </a:solidFill>
            </a:endParaRPr>
          </a:p>
          <a:p>
            <a:pPr indent="-228600">
              <a:buClr>
                <a:srgbClr val="000000"/>
              </a:buClr>
              <a:buFont typeface="Arial" panose="020B0604020202020204" pitchFamily="34" charset="0"/>
              <a:buChar char="•"/>
            </a:pPr>
            <a:r>
              <a:rPr lang="en-US" sz="1800">
                <a:solidFill>
                  <a:schemeClr val="tx1">
                    <a:lumMod val="85000"/>
                    <a:lumOff val="15000"/>
                  </a:schemeClr>
                </a:solidFill>
              </a:rPr>
              <a:t>Lava flow</a:t>
            </a:r>
          </a:p>
          <a:p>
            <a:pPr indent="-228600">
              <a:buClr>
                <a:srgbClr val="000000"/>
              </a:buClr>
              <a:buFont typeface="Arial" panose="020B0604020202020204" pitchFamily="34" charset="0"/>
              <a:buChar char="•"/>
            </a:pPr>
            <a:r>
              <a:rPr lang="en-US" sz="1800">
                <a:solidFill>
                  <a:schemeClr val="tx1">
                    <a:lumMod val="85000"/>
                    <a:lumOff val="15000"/>
                  </a:schemeClr>
                </a:solidFill>
              </a:rPr>
              <a:t>Potential Lahar Development</a:t>
            </a:r>
          </a:p>
          <a:p>
            <a:pPr indent="-228600">
              <a:buClr>
                <a:srgbClr val="000000"/>
              </a:buClr>
              <a:buFont typeface="Arial" panose="020B0604020202020204" pitchFamily="34" charset="0"/>
              <a:buChar char="•"/>
            </a:pPr>
            <a:r>
              <a:rPr lang="en-US" sz="1800">
                <a:solidFill>
                  <a:schemeClr val="tx1">
                    <a:lumMod val="85000"/>
                    <a:lumOff val="15000"/>
                  </a:schemeClr>
                </a:solidFill>
              </a:rPr>
              <a:t>Tephra/Ash Cloud Formation</a:t>
            </a:r>
          </a:p>
          <a:p>
            <a:pPr marL="0" indent="-228600">
              <a:buFont typeface="Arial" panose="020B0604020202020204" pitchFamily="34" charset="0"/>
              <a:buChar char="•"/>
            </a:pPr>
            <a:endParaRPr lang="en-US" sz="1800" b="1">
              <a:solidFill>
                <a:schemeClr val="tx1">
                  <a:lumMod val="85000"/>
                  <a:lumOff val="15000"/>
                </a:schemeClr>
              </a:solidFill>
            </a:endParaRPr>
          </a:p>
          <a:p>
            <a:pPr marL="0" indent="-228600">
              <a:spcAft>
                <a:spcPts val="2133"/>
              </a:spcAft>
              <a:buFont typeface="Arial" panose="020B0604020202020204" pitchFamily="34" charset="0"/>
              <a:buChar char="•"/>
            </a:pPr>
            <a:endParaRPr lang="en-US" sz="1800" b="1">
              <a:solidFill>
                <a:schemeClr val="tx1">
                  <a:lumMod val="85000"/>
                  <a:lumOff val="15000"/>
                </a:schemeClr>
              </a:solidFill>
            </a:endParaRPr>
          </a:p>
        </p:txBody>
      </p:sp>
    </p:spTree>
    <p:extLst>
      <p:ext uri="{BB962C8B-B14F-4D97-AF65-F5344CB8AC3E}">
        <p14:creationId xmlns:p14="http://schemas.microsoft.com/office/powerpoint/2010/main" val="145882167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0" y="0"/>
            <a:ext cx="6828367" cy="6858000"/>
          </a:xfrm>
          <a:prstGeom prst="rect">
            <a:avLst/>
          </a:prstGeom>
          <a:noFill/>
          <a:ln>
            <a:noFill/>
          </a:ln>
        </p:spPr>
      </p:pic>
      <p:sp>
        <p:nvSpPr>
          <p:cNvPr id="83" name="Shape 83"/>
          <p:cNvSpPr txBox="1"/>
          <p:nvPr/>
        </p:nvSpPr>
        <p:spPr>
          <a:xfrm>
            <a:off x="6828367" y="203200"/>
            <a:ext cx="5169600" cy="4295600"/>
          </a:xfrm>
          <a:prstGeom prst="rect">
            <a:avLst/>
          </a:prstGeom>
          <a:noFill/>
          <a:ln>
            <a:noFill/>
          </a:ln>
        </p:spPr>
        <p:txBody>
          <a:bodyPr spcFirstLastPara="1" wrap="square" lIns="121900" tIns="121900" rIns="121900" bIns="121900" anchor="t" anchorCtr="0">
            <a:noAutofit/>
          </a:bodyPr>
          <a:lstStyle/>
          <a:p>
            <a:r>
              <a:rPr lang="en" sz="2400"/>
              <a:t>Earthquake swarms during a small</a:t>
            </a:r>
            <a:endParaRPr sz="2400"/>
          </a:p>
          <a:p>
            <a:r>
              <a:rPr lang="en" sz="2400"/>
              <a:t>Eruption at Katla, July 9, 2011</a:t>
            </a:r>
            <a:endParaRPr sz="2400"/>
          </a:p>
        </p:txBody>
      </p:sp>
    </p:spTree>
    <p:extLst>
      <p:ext uri="{BB962C8B-B14F-4D97-AF65-F5344CB8AC3E}">
        <p14:creationId xmlns:p14="http://schemas.microsoft.com/office/powerpoint/2010/main" val="2024195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1" y="0"/>
            <a:ext cx="8650267" cy="6858000"/>
          </a:xfrm>
          <a:prstGeom prst="rect">
            <a:avLst/>
          </a:prstGeom>
          <a:noFill/>
          <a:ln>
            <a:noFill/>
          </a:ln>
        </p:spPr>
      </p:pic>
      <p:sp>
        <p:nvSpPr>
          <p:cNvPr id="89" name="Shape 89"/>
          <p:cNvSpPr txBox="1"/>
          <p:nvPr/>
        </p:nvSpPr>
        <p:spPr>
          <a:xfrm>
            <a:off x="8650267" y="562867"/>
            <a:ext cx="3169600" cy="5317600"/>
          </a:xfrm>
          <a:prstGeom prst="rect">
            <a:avLst/>
          </a:prstGeom>
          <a:noFill/>
          <a:ln>
            <a:noFill/>
          </a:ln>
        </p:spPr>
        <p:txBody>
          <a:bodyPr spcFirstLastPara="1" wrap="square" lIns="121900" tIns="121900" rIns="121900" bIns="121900" anchor="t" anchorCtr="0">
            <a:noAutofit/>
          </a:bodyPr>
          <a:lstStyle/>
          <a:p>
            <a:r>
              <a:rPr lang="en-US" sz="2400" dirty="0" err="1"/>
              <a:t>Myrdalsjokull</a:t>
            </a:r>
            <a:r>
              <a:rPr lang="en-US" sz="2400" dirty="0"/>
              <a:t> Ice Cap potential </a:t>
            </a:r>
            <a:r>
              <a:rPr lang="en" sz="2400" dirty="0" err="1"/>
              <a:t>jökulhlaup</a:t>
            </a:r>
            <a:endParaRPr lang="en" sz="2400" dirty="0"/>
          </a:p>
          <a:p>
            <a:endParaRPr lang="en-US" sz="2400" dirty="0"/>
          </a:p>
          <a:p>
            <a:r>
              <a:rPr lang="en-US" sz="2400" dirty="0" err="1"/>
              <a:t>Katla</a:t>
            </a:r>
            <a:endParaRPr lang="en-US" sz="2400" dirty="0"/>
          </a:p>
          <a:p>
            <a:r>
              <a:rPr lang="en-US" sz="2400" dirty="0" err="1"/>
              <a:t>Eyjafjallajokull</a:t>
            </a:r>
            <a:r>
              <a:rPr lang="en-US" sz="2400" dirty="0"/>
              <a:t> Volcanoes </a:t>
            </a:r>
          </a:p>
          <a:p>
            <a:endParaRPr lang="en-US" sz="2400" dirty="0"/>
          </a:p>
          <a:p>
            <a:r>
              <a:rPr lang="en-US" sz="2400" dirty="0"/>
              <a:t>Restricted</a:t>
            </a:r>
          </a:p>
          <a:p>
            <a:r>
              <a:rPr lang="en-US" sz="2400" dirty="0"/>
              <a:t>Area Map during the July 2011 </a:t>
            </a:r>
            <a:r>
              <a:rPr lang="en-US" sz="2400" dirty="0" err="1"/>
              <a:t>Katla</a:t>
            </a:r>
            <a:r>
              <a:rPr lang="en-US" sz="2400" dirty="0"/>
              <a:t> Eruption</a:t>
            </a:r>
          </a:p>
        </p:txBody>
      </p:sp>
    </p:spTree>
    <p:extLst>
      <p:ext uri="{BB962C8B-B14F-4D97-AF65-F5344CB8AC3E}">
        <p14:creationId xmlns:p14="http://schemas.microsoft.com/office/powerpoint/2010/main" val="173059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2" name="Picture 2" descr="A person standing in front of a mountain&#10;&#10;Description generated with very high confidence">
            <a:extLst>
              <a:ext uri="{FF2B5EF4-FFF2-40B4-BE49-F238E27FC236}">
                <a16:creationId xmlns:a16="http://schemas.microsoft.com/office/drawing/2014/main" id="{67A14DCD-304A-426F-8AF4-3227C27C32F7}"/>
              </a:ext>
            </a:extLst>
          </p:cNvPr>
          <p:cNvPicPr>
            <a:picLocks noChangeAspect="1"/>
          </p:cNvPicPr>
          <p:nvPr/>
        </p:nvPicPr>
        <p:blipFill rotWithShape="1">
          <a:blip r:embed="rId3"/>
          <a:srcRect t="8932" b="6482"/>
          <a:stretch/>
        </p:blipFill>
        <p:spPr>
          <a:xfrm>
            <a:off x="20" y="10"/>
            <a:ext cx="12191980" cy="6857990"/>
          </a:xfrm>
          <a:prstGeom prst="rect">
            <a:avLst/>
          </a:prstGeom>
        </p:spPr>
      </p:pic>
      <p:sp>
        <p:nvSpPr>
          <p:cNvPr id="3" name="TextBox 2">
            <a:extLst>
              <a:ext uri="{FF2B5EF4-FFF2-40B4-BE49-F238E27FC236}">
                <a16:creationId xmlns:a16="http://schemas.microsoft.com/office/drawing/2014/main" id="{3765234F-C074-204E-82A6-764363E1C556}"/>
              </a:ext>
            </a:extLst>
          </p:cNvPr>
          <p:cNvSpPr txBox="1"/>
          <p:nvPr/>
        </p:nvSpPr>
        <p:spPr>
          <a:xfrm>
            <a:off x="7752522" y="1921565"/>
            <a:ext cx="2755883" cy="830997"/>
          </a:xfrm>
          <a:prstGeom prst="rect">
            <a:avLst/>
          </a:prstGeom>
          <a:noFill/>
        </p:spPr>
        <p:txBody>
          <a:bodyPr wrap="none" rtlCol="0">
            <a:spAutoFit/>
          </a:bodyPr>
          <a:lstStyle/>
          <a:p>
            <a:r>
              <a:rPr lang="en-US" sz="4800"/>
              <a:t>field team</a:t>
            </a:r>
          </a:p>
        </p:txBody>
      </p:sp>
    </p:spTree>
    <p:extLst>
      <p:ext uri="{BB962C8B-B14F-4D97-AF65-F5344CB8AC3E}">
        <p14:creationId xmlns:p14="http://schemas.microsoft.com/office/powerpoint/2010/main" val="535572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E664F-A599-654D-9DBA-9191430E0BA9}"/>
              </a:ext>
            </a:extLst>
          </p:cNvPr>
          <p:cNvPicPr>
            <a:picLocks noChangeAspect="1"/>
          </p:cNvPicPr>
          <p:nvPr/>
        </p:nvPicPr>
        <p:blipFill rotWithShape="1">
          <a:blip r:embed="rId3"/>
          <a:srcRect b="25000"/>
          <a:stretch/>
        </p:blipFill>
        <p:spPr>
          <a:xfrm>
            <a:off x="20" y="10"/>
            <a:ext cx="12191980" cy="6857990"/>
          </a:xfrm>
          <a:prstGeom prst="rect">
            <a:avLst/>
          </a:prstGeom>
        </p:spPr>
      </p:pic>
    </p:spTree>
    <p:extLst>
      <p:ext uri="{BB962C8B-B14F-4D97-AF65-F5344CB8AC3E}">
        <p14:creationId xmlns:p14="http://schemas.microsoft.com/office/powerpoint/2010/main" val="289573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D852BA-D5EB-F942-A5CE-0344A6D90209}"/>
              </a:ext>
            </a:extLst>
          </p:cNvPr>
          <p:cNvPicPr>
            <a:picLocks noGrp="1" noChangeAspect="1"/>
          </p:cNvPicPr>
          <p:nvPr>
            <p:ph idx="1"/>
          </p:nvPr>
        </p:nvPicPr>
        <p:blipFill rotWithShape="1">
          <a:blip r:embed="rId3"/>
          <a:srcRect t="10803" b="14197"/>
          <a:stretch/>
        </p:blipFill>
        <p:spPr>
          <a:xfrm>
            <a:off x="20" y="10"/>
            <a:ext cx="12191980" cy="6857990"/>
          </a:xfrm>
          <a:prstGeom prst="rect">
            <a:avLst/>
          </a:prstGeom>
        </p:spPr>
      </p:pic>
    </p:spTree>
    <p:extLst>
      <p:ext uri="{BB962C8B-B14F-4D97-AF65-F5344CB8AC3E}">
        <p14:creationId xmlns:p14="http://schemas.microsoft.com/office/powerpoint/2010/main" val="373531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7BFADD-143F-AC4B-98F8-8794894FF65A}"/>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a:solidFill>
                  <a:schemeClr val="tx1">
                    <a:lumMod val="95000"/>
                  </a:schemeClr>
                </a:solidFill>
                <a:effectLst>
                  <a:outerShdw blurRad="469900" dist="342900" dir="5400000" sy="-20000" rotWithShape="0">
                    <a:prstClr val="black">
                      <a:alpha val="66000"/>
                    </a:prstClr>
                  </a:outerShdw>
                </a:effectLst>
              </a:rPr>
              <a:t>5 minute science: </a:t>
            </a:r>
            <a:r>
              <a:rPr lang="en-US" sz="7200" spc="-300" err="1">
                <a:solidFill>
                  <a:schemeClr val="tx1">
                    <a:lumMod val="95000"/>
                  </a:schemeClr>
                </a:solidFill>
                <a:effectLst>
                  <a:outerShdw blurRad="469900" dist="342900" dir="5400000" sy="-20000" rotWithShape="0">
                    <a:prstClr val="black">
                      <a:alpha val="66000"/>
                    </a:prstClr>
                  </a:outerShdw>
                </a:effectLst>
              </a:rPr>
              <a:t>Jökulhlaups</a:t>
            </a:r>
            <a:endParaRPr lang="en-US" sz="7200" spc="-300">
              <a:solidFill>
                <a:schemeClr val="tx1">
                  <a:lumMod val="95000"/>
                </a:schemeClr>
              </a:solidFill>
              <a:effectLst>
                <a:outerShdw blurRad="469900" dist="342900" dir="5400000" sy="-20000" rotWithShape="0">
                  <a:prstClr val="black">
                    <a:alpha val="66000"/>
                  </a:prstClr>
                </a:outerShdw>
              </a:effectLst>
            </a:endParaRPr>
          </a:p>
        </p:txBody>
      </p:sp>
    </p:spTree>
    <p:extLst>
      <p:ext uri="{BB962C8B-B14F-4D97-AF65-F5344CB8AC3E}">
        <p14:creationId xmlns:p14="http://schemas.microsoft.com/office/powerpoint/2010/main" val="1189683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p:nvPr/>
        </p:nvSpPr>
        <p:spPr>
          <a:xfrm>
            <a:off x="0" y="0"/>
            <a:ext cx="4000000" cy="4000000"/>
          </a:xfrm>
          <a:prstGeom prst="rect">
            <a:avLst/>
          </a:prstGeom>
          <a:noFill/>
          <a:ln>
            <a:noFill/>
          </a:ln>
        </p:spPr>
        <p:txBody>
          <a:bodyPr spcFirstLastPara="1" wrap="square" lIns="121900" tIns="121900" rIns="121900" bIns="121900" anchor="ctr" anchorCtr="0">
            <a:noAutofit/>
          </a:bodyPr>
          <a:lstStyle/>
          <a:p>
            <a:endParaRPr sz="2400"/>
          </a:p>
        </p:txBody>
      </p:sp>
      <p:sp>
        <p:nvSpPr>
          <p:cNvPr id="55" name="Shape 5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Science Short : What is a Jokulhlaup?</a:t>
            </a:r>
            <a:endParaRPr/>
          </a:p>
          <a:p>
            <a:endParaRPr/>
          </a:p>
        </p:txBody>
      </p:sp>
      <p:sp>
        <p:nvSpPr>
          <p:cNvPr id="56" name="Shape 5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dirty="0"/>
              <a:t>A </a:t>
            </a:r>
            <a:r>
              <a:rPr lang="en" dirty="0" err="1"/>
              <a:t>jökulhlaup</a:t>
            </a:r>
            <a:r>
              <a:rPr lang="en" dirty="0"/>
              <a:t> (Icelandic pronunciation: ​</a:t>
            </a:r>
            <a:r>
              <a:rPr lang="en" dirty="0">
                <a:hlinkClick r:id="rId3"/>
              </a:rPr>
              <a:t>[ˈjœːkʏl̥øip]</a:t>
            </a:r>
            <a:r>
              <a:rPr lang="en" dirty="0"/>
              <a:t>) (literally "glacial run") is a type of glacial outburst flood. </a:t>
            </a:r>
            <a:endParaRPr dirty="0"/>
          </a:p>
          <a:p>
            <a:pPr>
              <a:spcBef>
                <a:spcPts val="2133"/>
              </a:spcBef>
              <a:buClr>
                <a:srgbClr val="222222"/>
              </a:buClr>
            </a:pPr>
            <a:r>
              <a:rPr lang="en" dirty="0"/>
              <a:t>Icelandic term that has been adopted in glaciological terminology in many languages. It originally referred to the well-known subglacial outburst floods from </a:t>
            </a:r>
            <a:r>
              <a:rPr lang="en" dirty="0" err="1"/>
              <a:t>Vatnajökull</a:t>
            </a:r>
            <a:r>
              <a:rPr lang="en" dirty="0"/>
              <a:t>, Iceland</a:t>
            </a:r>
            <a:endParaRPr dirty="0"/>
          </a:p>
          <a:p>
            <a:pPr>
              <a:buClr>
                <a:srgbClr val="222222"/>
              </a:buClr>
            </a:pPr>
            <a:r>
              <a:rPr lang="en" dirty="0"/>
              <a:t>Describes any large and abrupt release of water from a subglacial or proglacial lake/reservoir. </a:t>
            </a:r>
            <a:endParaRPr dirty="0"/>
          </a:p>
          <a:p>
            <a:pPr>
              <a:buClr>
                <a:srgbClr val="222222"/>
              </a:buClr>
            </a:pPr>
            <a:r>
              <a:rPr lang="en" dirty="0"/>
              <a:t>Triggered by geothermal heating and occasionally by a volcanic subglacial eruption. </a:t>
            </a:r>
            <a:endParaRPr dirty="0"/>
          </a:p>
          <a:p>
            <a:pPr marL="0" indent="0">
              <a:spcBef>
                <a:spcPts val="2133"/>
              </a:spcBef>
              <a:spcAft>
                <a:spcPts val="2133"/>
              </a:spcAft>
              <a:buNone/>
            </a:pPr>
            <a:endParaRPr sz="1867" b="1" dirty="0">
              <a:solidFill>
                <a:srgbClr val="222222"/>
              </a:solidFill>
              <a:highlight>
                <a:srgbClr val="FFFFFF"/>
              </a:highlight>
            </a:endParaRPr>
          </a:p>
        </p:txBody>
      </p:sp>
    </p:spTree>
    <p:extLst>
      <p:ext uri="{BB962C8B-B14F-4D97-AF65-F5344CB8AC3E}">
        <p14:creationId xmlns:p14="http://schemas.microsoft.com/office/powerpoint/2010/main" val="2767171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Shape 60"/>
        <p:cNvGrpSpPr/>
        <p:nvPr/>
      </p:nvGrpSpPr>
      <p:grpSpPr>
        <a:xfrm>
          <a:off x="0" y="0"/>
          <a:ext cx="0" cy="0"/>
          <a:chOff x="0" y="0"/>
          <a:chExt cx="0" cy="0"/>
        </a:xfrm>
      </p:grpSpPr>
      <p:pic>
        <p:nvPicPr>
          <p:cNvPr id="63" name="Shape 63"/>
          <p:cNvPicPr preferRelativeResize="0"/>
          <p:nvPr/>
        </p:nvPicPr>
        <p:blipFill rotWithShape="1">
          <a:blip r:embed="rId4">
            <a:extLst/>
          </a:blip>
          <a:srcRect l="557" r="25898" b="-1"/>
          <a:stretch/>
        </p:blipFill>
        <p:spPr>
          <a:xfrm>
            <a:off x="4636008" y="10"/>
            <a:ext cx="7555992" cy="6857990"/>
          </a:xfrm>
          <a:prstGeom prst="rect">
            <a:avLst/>
          </a:prstGeom>
          <a:noFill/>
        </p:spPr>
      </p:pic>
      <p:sp useBgFill="1">
        <p:nvSpPr>
          <p:cNvPr id="68" name="Rectangle 67">
            <a:extLst>
              <a:ext uri="{FF2B5EF4-FFF2-40B4-BE49-F238E27FC236}">
                <a16:creationId xmlns:a16="http://schemas.microsoft.com/office/drawing/2014/main" id="{8D77D416-66F5-413A-9B46-6289471B36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hape 61"/>
          <p:cNvSpPr txBox="1">
            <a:spLocks noGrp="1"/>
          </p:cNvSpPr>
          <p:nvPr>
            <p:ph type="title"/>
          </p:nvPr>
        </p:nvSpPr>
        <p:spPr>
          <a:xfrm>
            <a:off x="838201" y="365125"/>
            <a:ext cx="3478160" cy="1325563"/>
          </a:xfrm>
          <a:prstGeom prst="rect">
            <a:avLst/>
          </a:prstGeom>
        </p:spPr>
        <p:txBody>
          <a:bodyPr spcFirstLastPara="1" vert="horz" lIns="91440" tIns="45720" rIns="91440" bIns="45720" rtlCol="0" anchor="ctr" anchorCtr="0">
            <a:normAutofit/>
          </a:bodyPr>
          <a:lstStyle/>
          <a:p>
            <a:pPr>
              <a:spcBef>
                <a:spcPct val="0"/>
              </a:spcBef>
              <a:buClr>
                <a:schemeClr val="dk1"/>
              </a:buClr>
              <a:buSzPts val="1100"/>
            </a:pPr>
            <a:r>
              <a:rPr lang="en-US" sz="4400"/>
              <a:t>Jokulhlaup</a:t>
            </a:r>
          </a:p>
        </p:txBody>
      </p:sp>
      <p:sp>
        <p:nvSpPr>
          <p:cNvPr id="62" name="Shape 62"/>
          <p:cNvSpPr txBox="1">
            <a:spLocks noGrp="1"/>
          </p:cNvSpPr>
          <p:nvPr>
            <p:ph type="body" idx="1"/>
          </p:nvPr>
        </p:nvSpPr>
        <p:spPr>
          <a:xfrm>
            <a:off x="838202" y="1825625"/>
            <a:ext cx="3478160" cy="4351338"/>
          </a:xfrm>
          <a:prstGeom prst="rect">
            <a:avLst/>
          </a:prstGeom>
        </p:spPr>
        <p:txBody>
          <a:bodyPr spcFirstLastPara="1" vert="horz" lIns="91440" tIns="45720" rIns="91440" bIns="45720" rtlCol="0" anchorCtr="0">
            <a:normAutofit fontScale="92500" lnSpcReduction="20000"/>
          </a:bodyPr>
          <a:lstStyle/>
          <a:p>
            <a:pPr marL="0" indent="-228600">
              <a:buFont typeface="Arial" panose="020B0604020202020204" pitchFamily="34" charset="0"/>
              <a:buChar char="•"/>
            </a:pPr>
            <a:endParaRPr lang="en-US" sz="1100" dirty="0">
              <a:sym typeface="Georgia"/>
            </a:endParaRPr>
          </a:p>
          <a:p>
            <a:pPr marL="0" indent="-228600">
              <a:spcBef>
                <a:spcPts val="2133"/>
              </a:spcBef>
              <a:buFont typeface="Arial" panose="020B0604020202020204" pitchFamily="34" charset="0"/>
              <a:buChar char="•"/>
            </a:pPr>
            <a:endParaRPr lang="en-US" sz="1100" dirty="0">
              <a:sym typeface="Georgia"/>
            </a:endParaRPr>
          </a:p>
          <a:p>
            <a:pPr marL="0" indent="-228600">
              <a:spcBef>
                <a:spcPts val="2133"/>
              </a:spcBef>
              <a:buFont typeface="Arial" panose="020B0604020202020204" pitchFamily="34" charset="0"/>
              <a:buChar char="•"/>
            </a:pPr>
            <a:endParaRPr lang="en-US" sz="1100" dirty="0">
              <a:sym typeface="Georgia"/>
            </a:endParaRPr>
          </a:p>
          <a:p>
            <a:pPr marL="0" indent="-228600">
              <a:spcBef>
                <a:spcPts val="2133"/>
              </a:spcBef>
              <a:buFont typeface="Arial" panose="020B0604020202020204" pitchFamily="34" charset="0"/>
              <a:buChar char="•"/>
            </a:pPr>
            <a:endParaRPr lang="en-US" sz="1100" dirty="0">
              <a:sym typeface="Georgia"/>
            </a:endParaRPr>
          </a:p>
          <a:p>
            <a:pPr marL="0" indent="-228600">
              <a:spcBef>
                <a:spcPts val="2133"/>
              </a:spcBef>
              <a:buFont typeface="Arial" panose="020B0604020202020204" pitchFamily="34" charset="0"/>
              <a:buChar char="•"/>
            </a:pPr>
            <a:endParaRPr lang="en-US" sz="1100" dirty="0">
              <a:sym typeface="Georgia"/>
            </a:endParaRPr>
          </a:p>
          <a:p>
            <a:pPr marL="0" indent="-228600">
              <a:spcBef>
                <a:spcPts val="2133"/>
              </a:spcBef>
              <a:buFont typeface="Arial" panose="020B0604020202020204" pitchFamily="34" charset="0"/>
              <a:buChar char="•"/>
            </a:pPr>
            <a:endParaRPr lang="en-US" sz="1100" dirty="0">
              <a:sym typeface="Georgia"/>
            </a:endParaRPr>
          </a:p>
          <a:p>
            <a:pPr marL="0" indent="-228600">
              <a:spcBef>
                <a:spcPts val="2133"/>
              </a:spcBef>
              <a:buFont typeface="Arial" panose="020B0604020202020204" pitchFamily="34" charset="0"/>
              <a:buChar char="•"/>
            </a:pPr>
            <a:endParaRPr lang="en-US" sz="1100" dirty="0">
              <a:sym typeface="Georgia"/>
            </a:endParaRPr>
          </a:p>
          <a:p>
            <a:pPr marL="0" indent="-228600">
              <a:spcBef>
                <a:spcPts val="2133"/>
              </a:spcBef>
              <a:buClr>
                <a:schemeClr val="dk1"/>
              </a:buClr>
              <a:buSzPts val="1100"/>
              <a:buFont typeface="Arial" panose="020B0604020202020204" pitchFamily="34" charset="0"/>
              <a:buChar char="•"/>
            </a:pPr>
            <a:endParaRPr lang="en-US" sz="1100" dirty="0">
              <a:sym typeface="Georgia"/>
            </a:endParaRPr>
          </a:p>
          <a:p>
            <a:pPr marL="0" indent="0">
              <a:spcBef>
                <a:spcPts val="2100"/>
              </a:spcBef>
              <a:buSzPts val="1100"/>
              <a:buNone/>
            </a:pPr>
            <a:r>
              <a:rPr lang="en-US" sz="1800" dirty="0">
                <a:sym typeface="Georgia"/>
              </a:rPr>
              <a:t>Daring pilots approaching the melting glacier near </a:t>
            </a:r>
            <a:r>
              <a:rPr lang="en-US" sz="1800" dirty="0" err="1">
                <a:sym typeface="Georgia"/>
              </a:rPr>
              <a:t>Eyjafjallajökull</a:t>
            </a:r>
            <a:r>
              <a:rPr lang="en-US" sz="1800" dirty="0">
                <a:sym typeface="Georgia"/>
              </a:rPr>
              <a:t> eruption, 2010. Torrents of meltwater can be seen in the background from the melting glacier.</a:t>
            </a:r>
            <a:endParaRPr lang="en-US" sz="1800" dirty="0"/>
          </a:p>
          <a:p>
            <a:pPr marL="0" indent="-228600">
              <a:spcBef>
                <a:spcPts val="2133"/>
              </a:spcBef>
              <a:spcAft>
                <a:spcPts val="2133"/>
              </a:spcAft>
              <a:buFont typeface="Arial" panose="020B0604020202020204" pitchFamily="34" charset="0"/>
              <a:buChar char="•"/>
            </a:pPr>
            <a:endParaRPr lang="en-US" sz="1100" dirty="0">
              <a:sym typeface="Georgia"/>
            </a:endParaRPr>
          </a:p>
        </p:txBody>
      </p:sp>
    </p:spTree>
    <p:extLst>
      <p:ext uri="{BB962C8B-B14F-4D97-AF65-F5344CB8AC3E}">
        <p14:creationId xmlns:p14="http://schemas.microsoft.com/office/powerpoint/2010/main" val="3891209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Shape 67"/>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8" name="Shape 68"/>
          <p:cNvSpPr txBox="1">
            <a:spLocks noGrp="1"/>
          </p:cNvSpPr>
          <p:nvPr>
            <p:ph type="title"/>
          </p:nvPr>
        </p:nvSpPr>
        <p:spPr>
          <a:xfrm>
            <a:off x="838200" y="1115786"/>
            <a:ext cx="3473851" cy="4626428"/>
          </a:xfrm>
          <a:prstGeom prst="rect">
            <a:avLst/>
          </a:prstGeom>
          <a:effectLst/>
        </p:spPr>
        <p:txBody>
          <a:bodyPr spcFirstLastPara="1" vert="horz" lIns="91440" tIns="45720" rIns="91440" bIns="45720" rtlCol="0" anchor="ctr" anchorCtr="0">
            <a:normAutofit/>
          </a:bodyPr>
          <a:lstStyle/>
          <a:p>
            <a:pPr algn="r">
              <a:spcBef>
                <a:spcPct val="0"/>
              </a:spcBef>
            </a:pPr>
            <a:r>
              <a:rPr lang="en-US" sz="4000">
                <a:solidFill>
                  <a:schemeClr val="tx1">
                    <a:lumMod val="95000"/>
                  </a:schemeClr>
                </a:solidFill>
                <a:sym typeface="Roboto"/>
              </a:rPr>
              <a:t>Eyjafjallajökull glacial flood (jökulhlaup) April 14th 2010</a:t>
            </a:r>
          </a:p>
          <a:p>
            <a:pPr algn="r">
              <a:spcBef>
                <a:spcPct val="0"/>
              </a:spcBef>
            </a:pPr>
            <a:endParaRPr lang="en-US" sz="4000">
              <a:solidFill>
                <a:schemeClr val="tx1">
                  <a:lumMod val="95000"/>
                </a:schemeClr>
              </a:solidFill>
            </a:endParaRPr>
          </a:p>
        </p:txBody>
      </p:sp>
      <p:sp>
        <p:nvSpPr>
          <p:cNvPr id="69" name="Shape 69"/>
          <p:cNvSpPr txBox="1">
            <a:spLocks noGrp="1"/>
          </p:cNvSpPr>
          <p:nvPr>
            <p:ph type="body" idx="1"/>
          </p:nvPr>
        </p:nvSpPr>
        <p:spPr>
          <a:xfrm>
            <a:off x="4996543" y="1115786"/>
            <a:ext cx="5713790" cy="4626428"/>
          </a:xfrm>
          <a:prstGeom prst="rect">
            <a:avLst/>
          </a:prstGeom>
        </p:spPr>
        <p:txBody>
          <a:bodyPr spcFirstLastPara="1" vert="horz" lIns="91440" tIns="45720" rIns="91440" bIns="45720" rtlCol="0" anchor="ctr" anchorCtr="0">
            <a:normAutofit/>
          </a:bodyPr>
          <a:lstStyle/>
          <a:p>
            <a:pPr marL="0" indent="-228600">
              <a:spcBef>
                <a:spcPts val="2133"/>
              </a:spcBef>
              <a:spcAft>
                <a:spcPts val="2133"/>
              </a:spcAft>
              <a:buFont typeface="Arial" panose="020B0604020202020204" pitchFamily="34" charset="0"/>
              <a:buChar char="•"/>
            </a:pPr>
            <a:r>
              <a:rPr lang="en-US" sz="2000" u="sng" dirty="0">
                <a:solidFill>
                  <a:schemeClr val="tx1">
                    <a:lumMod val="95000"/>
                  </a:schemeClr>
                </a:solidFill>
                <a:hlinkClick r:id="rId4"/>
              </a:rPr>
              <a:t>https://www.youtube.com/watch?v=fJII-u-41Lg</a:t>
            </a:r>
            <a:endParaRPr lang="en-US" sz="2000" dirty="0">
              <a:solidFill>
                <a:schemeClr val="tx1">
                  <a:lumMod val="95000"/>
                </a:schemeClr>
              </a:solidFill>
            </a:endParaRPr>
          </a:p>
          <a:p>
            <a:pPr marL="0" indent="-228600">
              <a:spcBef>
                <a:spcPts val="2133"/>
              </a:spcBef>
              <a:spcAft>
                <a:spcPts val="2133"/>
              </a:spcAft>
              <a:buFont typeface="Arial" panose="020B0604020202020204" pitchFamily="34" charset="0"/>
              <a:buChar char="•"/>
            </a:pPr>
            <a:endParaRPr lang="en-US" sz="2000" dirty="0">
              <a:solidFill>
                <a:schemeClr val="tx1">
                  <a:lumMod val="95000"/>
                </a:schemeClr>
              </a:solidFill>
            </a:endParaRPr>
          </a:p>
        </p:txBody>
      </p:sp>
    </p:spTree>
    <p:extLst>
      <p:ext uri="{BB962C8B-B14F-4D97-AF65-F5344CB8AC3E}">
        <p14:creationId xmlns:p14="http://schemas.microsoft.com/office/powerpoint/2010/main" val="3030575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1FCCE20-1E4F-44FF-87B4-379D391A2D1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assignments for thursday </a:t>
            </a:r>
          </a:p>
        </p:txBody>
      </p:sp>
      <p:sp>
        <p:nvSpPr>
          <p:cNvPr id="3" name="Content Placeholder 2"/>
          <p:cNvSpPr>
            <a:spLocks noGrp="1"/>
          </p:cNvSpPr>
          <p:nvPr>
            <p:ph idx="1"/>
          </p:nvPr>
        </p:nvSpPr>
        <p:spPr>
          <a:xfrm>
            <a:off x="4996543" y="1115786"/>
            <a:ext cx="5713790" cy="4626428"/>
          </a:xfrm>
        </p:spPr>
        <p:txBody>
          <a:bodyPr vert="horz" lIns="91440" tIns="45720" rIns="91440" bIns="45720" rtlCol="0" anchor="ctr">
            <a:normAutofit/>
          </a:bodyPr>
          <a:lstStyle/>
          <a:p>
            <a:r>
              <a:rPr lang="en-US" sz="3200" dirty="0">
                <a:solidFill>
                  <a:schemeClr val="tx1">
                    <a:lumMod val="95000"/>
                  </a:schemeClr>
                </a:solidFill>
              </a:rPr>
              <a:t>draft outline of consultancy report</a:t>
            </a:r>
            <a:endParaRPr lang="en-US" sz="2000" dirty="0">
              <a:solidFill>
                <a:schemeClr val="tx1">
                  <a:lumMod val="95000"/>
                </a:schemeClr>
              </a:solidFill>
            </a:endParaRPr>
          </a:p>
          <a:p>
            <a:endParaRPr lang="en-US" sz="2000" dirty="0">
              <a:solidFill>
                <a:schemeClr val="tx1">
                  <a:lumMod val="95000"/>
                </a:schemeClr>
              </a:solidFill>
            </a:endParaRPr>
          </a:p>
        </p:txBody>
      </p:sp>
    </p:spTree>
    <p:extLst>
      <p:ext uri="{BB962C8B-B14F-4D97-AF65-F5344CB8AC3E}">
        <p14:creationId xmlns:p14="http://schemas.microsoft.com/office/powerpoint/2010/main" val="39074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6049-F9A4-1B47-B79D-79F5D23FEA7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174B8FE5-8900-CA41-9302-A9995C5494F5}"/>
              </a:ext>
            </a:extLst>
          </p:cNvPr>
          <p:cNvPicPr>
            <a:picLocks noGrp="1" noChangeAspect="1"/>
          </p:cNvPicPr>
          <p:nvPr>
            <p:ph idx="1"/>
          </p:nvPr>
        </p:nvPicPr>
        <p:blipFill>
          <a:blip r:embed="rId2"/>
          <a:stretch>
            <a:fillRect/>
          </a:stretch>
        </p:blipFill>
        <p:spPr>
          <a:xfrm>
            <a:off x="0" y="0"/>
            <a:ext cx="7934258" cy="3471863"/>
          </a:xfrm>
        </p:spPr>
      </p:pic>
      <p:pic>
        <p:nvPicPr>
          <p:cNvPr id="10" name="Picture 9">
            <a:extLst>
              <a:ext uri="{FF2B5EF4-FFF2-40B4-BE49-F238E27FC236}">
                <a16:creationId xmlns:a16="http://schemas.microsoft.com/office/drawing/2014/main" id="{FA84677A-DB0D-6B40-A604-0BE04EA0286C}"/>
              </a:ext>
            </a:extLst>
          </p:cNvPr>
          <p:cNvPicPr>
            <a:picLocks noChangeAspect="1"/>
          </p:cNvPicPr>
          <p:nvPr/>
        </p:nvPicPr>
        <p:blipFill>
          <a:blip r:embed="rId3"/>
          <a:stretch>
            <a:fillRect/>
          </a:stretch>
        </p:blipFill>
        <p:spPr>
          <a:xfrm>
            <a:off x="4243388" y="3105383"/>
            <a:ext cx="7948612" cy="3751030"/>
          </a:xfrm>
          <a:prstGeom prst="rect">
            <a:avLst/>
          </a:prstGeom>
        </p:spPr>
      </p:pic>
    </p:spTree>
    <p:extLst>
      <p:ext uri="{BB962C8B-B14F-4D97-AF65-F5344CB8AC3E}">
        <p14:creationId xmlns:p14="http://schemas.microsoft.com/office/powerpoint/2010/main" val="238867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2FD8B0-C57B-5B43-B996-0F1B4856DD5E}"/>
              </a:ext>
            </a:extLst>
          </p:cNvPr>
          <p:cNvPicPr>
            <a:picLocks noGrp="1" noChangeAspect="1"/>
          </p:cNvPicPr>
          <p:nvPr>
            <p:ph idx="1"/>
          </p:nvPr>
        </p:nvPicPr>
        <p:blipFill>
          <a:blip r:embed="rId2"/>
          <a:stretch>
            <a:fillRect/>
          </a:stretch>
        </p:blipFill>
        <p:spPr>
          <a:xfrm>
            <a:off x="6429376" y="0"/>
            <a:ext cx="5319712" cy="6835384"/>
          </a:xfrm>
        </p:spPr>
      </p:pic>
      <p:pic>
        <p:nvPicPr>
          <p:cNvPr id="12" name="Picture 11">
            <a:extLst>
              <a:ext uri="{FF2B5EF4-FFF2-40B4-BE49-F238E27FC236}">
                <a16:creationId xmlns:a16="http://schemas.microsoft.com/office/drawing/2014/main" id="{EF575C08-A671-B14A-93F9-E61D4D6B38B2}"/>
              </a:ext>
            </a:extLst>
          </p:cNvPr>
          <p:cNvPicPr>
            <a:picLocks noChangeAspect="1"/>
          </p:cNvPicPr>
          <p:nvPr/>
        </p:nvPicPr>
        <p:blipFill>
          <a:blip r:embed="rId3"/>
          <a:stretch>
            <a:fillRect/>
          </a:stretch>
        </p:blipFill>
        <p:spPr>
          <a:xfrm>
            <a:off x="442913" y="0"/>
            <a:ext cx="5496951" cy="6858000"/>
          </a:xfrm>
          <a:prstGeom prst="rect">
            <a:avLst/>
          </a:prstGeom>
        </p:spPr>
      </p:pic>
    </p:spTree>
    <p:extLst>
      <p:ext uri="{BB962C8B-B14F-4D97-AF65-F5344CB8AC3E}">
        <p14:creationId xmlns:p14="http://schemas.microsoft.com/office/powerpoint/2010/main" val="3574149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BE71F2-EDD8-B547-97A7-BAC87C5A0227}"/>
              </a:ext>
            </a:extLst>
          </p:cNvPr>
          <p:cNvPicPr>
            <a:picLocks noGrp="1" noChangeAspect="1"/>
          </p:cNvPicPr>
          <p:nvPr>
            <p:ph idx="1"/>
          </p:nvPr>
        </p:nvPicPr>
        <p:blipFill>
          <a:blip r:embed="rId2"/>
          <a:stretch>
            <a:fillRect/>
          </a:stretch>
        </p:blipFill>
        <p:spPr>
          <a:xfrm>
            <a:off x="0" y="0"/>
            <a:ext cx="5293016" cy="6906985"/>
          </a:xfrm>
        </p:spPr>
      </p:pic>
      <p:sp>
        <p:nvSpPr>
          <p:cNvPr id="6" name="TextBox 5">
            <a:extLst>
              <a:ext uri="{FF2B5EF4-FFF2-40B4-BE49-F238E27FC236}">
                <a16:creationId xmlns:a16="http://schemas.microsoft.com/office/drawing/2014/main" id="{AACFBAC8-5140-DE47-89FD-1ABEA6EAB8B2}"/>
              </a:ext>
            </a:extLst>
          </p:cNvPr>
          <p:cNvSpPr txBox="1"/>
          <p:nvPr/>
        </p:nvSpPr>
        <p:spPr>
          <a:xfrm>
            <a:off x="6390169" y="1796903"/>
            <a:ext cx="4954772" cy="707886"/>
          </a:xfrm>
          <a:prstGeom prst="rect">
            <a:avLst/>
          </a:prstGeom>
          <a:noFill/>
        </p:spPr>
        <p:txBody>
          <a:bodyPr wrap="square" rtlCol="0">
            <a:spAutoFit/>
          </a:bodyPr>
          <a:lstStyle/>
          <a:p>
            <a:r>
              <a:rPr lang="en-US" sz="4000" dirty="0"/>
              <a:t>Game Master’s Guide</a:t>
            </a:r>
          </a:p>
        </p:txBody>
      </p:sp>
    </p:spTree>
    <p:extLst>
      <p:ext uri="{BB962C8B-B14F-4D97-AF65-F5344CB8AC3E}">
        <p14:creationId xmlns:p14="http://schemas.microsoft.com/office/powerpoint/2010/main" val="1894974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3A4B2-7D6D-E947-9DA3-416FE807C515}"/>
              </a:ext>
            </a:extLst>
          </p:cNvPr>
          <p:cNvPicPr>
            <a:picLocks noChangeAspect="1"/>
          </p:cNvPicPr>
          <p:nvPr/>
        </p:nvPicPr>
        <p:blipFill rotWithShape="1">
          <a:blip r:embed="rId3"/>
          <a:srcRect t="2990" b="22010"/>
          <a:stretch/>
        </p:blipFill>
        <p:spPr>
          <a:xfrm>
            <a:off x="20" y="10"/>
            <a:ext cx="12191980" cy="6857990"/>
          </a:xfrm>
          <a:prstGeom prst="rect">
            <a:avLst/>
          </a:prstGeom>
        </p:spPr>
      </p:pic>
    </p:spTree>
    <p:extLst>
      <p:ext uri="{BB962C8B-B14F-4D97-AF65-F5344CB8AC3E}">
        <p14:creationId xmlns:p14="http://schemas.microsoft.com/office/powerpoint/2010/main" val="178514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FC92A7-A5A6-484C-85A2-708905C5F35F}"/>
              </a:ext>
            </a:extLst>
          </p:cNvPr>
          <p:cNvPicPr>
            <a:picLocks noChangeAspect="1"/>
          </p:cNvPicPr>
          <p:nvPr/>
        </p:nvPicPr>
        <p:blipFill rotWithShape="1">
          <a:blip r:embed="rId3"/>
          <a:srcRect t="25000"/>
          <a:stretch/>
        </p:blipFill>
        <p:spPr>
          <a:xfrm>
            <a:off x="20" y="10"/>
            <a:ext cx="12191980" cy="6857990"/>
          </a:xfrm>
          <a:prstGeom prst="rect">
            <a:avLst/>
          </a:prstGeom>
        </p:spPr>
      </p:pic>
    </p:spTree>
    <p:extLst>
      <p:ext uri="{BB962C8B-B14F-4D97-AF65-F5344CB8AC3E}">
        <p14:creationId xmlns:p14="http://schemas.microsoft.com/office/powerpoint/2010/main" val="312280904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31355D85EC284DB62C2A06C418D3E7" ma:contentTypeVersion="4" ma:contentTypeDescription="Create a new document." ma:contentTypeScope="" ma:versionID="9ee08abf3c026989023be19055ee8adf">
  <xsd:schema xmlns:xsd="http://www.w3.org/2001/XMLSchema" xmlns:xs="http://www.w3.org/2001/XMLSchema" xmlns:p="http://schemas.microsoft.com/office/2006/metadata/properties" xmlns:ns2="f1931382-5f4b-4323-9e8c-40d23e3dacdc" targetNamespace="http://schemas.microsoft.com/office/2006/metadata/properties" ma:root="true" ma:fieldsID="a9b5d21c16742c5436b0936adaaa4f9f" ns2:_="">
    <xsd:import namespace="f1931382-5f4b-4323-9e8c-40d23e3dac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31382-5f4b-4323-9e8c-40d23e3dacd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A9B27B-4E23-44DD-A039-361C9781C632}">
  <ds:schemaRefs>
    <ds:schemaRef ds:uri="f1931382-5f4b-4323-9e8c-40d23e3dac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80F682-E9E1-49D3-A6AF-11A1452C7C33}">
  <ds:schemaRefs>
    <ds:schemaRef ds:uri="http://schemas.microsoft.com/sharepoint/v3/contenttype/forms"/>
  </ds:schemaRefs>
</ds:datastoreItem>
</file>

<file path=customXml/itemProps3.xml><?xml version="1.0" encoding="utf-8"?>
<ds:datastoreItem xmlns:ds="http://schemas.openxmlformats.org/officeDocument/2006/customXml" ds:itemID="{3DE8C74E-98D1-4ADC-81D7-95791D52F897}">
  <ds:schemaRefs>
    <ds:schemaRef ds:uri="http://schemas.microsoft.com/office/2006/metadata/properties"/>
    <ds:schemaRef ds:uri="http://purl.org/dc/elements/1.1/"/>
    <ds:schemaRef ds:uri="http://schemas.microsoft.com/office/2006/documentManagement/types"/>
    <ds:schemaRef ds:uri="f1931382-5f4b-4323-9e8c-40d23e3dacdc"/>
    <ds:schemaRef ds:uri="http://purl.org/dc/dcmitype/"/>
    <ds:schemaRef ds:uri="http://schemas.openxmlformats.org/package/2006/metadata/core-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TotalTime>
  <Words>673</Words>
  <Application>Microsoft Macintosh PowerPoint</Application>
  <PresentationFormat>Widescreen</PresentationFormat>
  <Paragraphs>118</Paragraphs>
  <Slides>44</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Corbel</vt:lpstr>
      <vt:lpstr>Georgia</vt:lpstr>
      <vt:lpstr>Roboto</vt:lpstr>
      <vt:lpstr>Depth</vt:lpstr>
      <vt:lpstr>teaching with the  SimGlobal  system</vt:lpstr>
      <vt:lpstr>what is SimGlobal?</vt:lpstr>
      <vt:lpstr>live action roleplay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upper division course</vt:lpstr>
      <vt:lpstr>PowerPoint Presentation</vt:lpstr>
      <vt:lpstr>global humanitarianism</vt:lpstr>
      <vt:lpstr>PowerPoint Presentation</vt:lpstr>
      <vt:lpstr>PowerPoint Presentation</vt:lpstr>
      <vt:lpstr>a day in the life</vt:lpstr>
      <vt:lpstr>agenda</vt:lpstr>
      <vt:lpstr>5 minute culture: farming in Iceland</vt:lpstr>
      <vt:lpstr>PowerPoint Presentation</vt:lpstr>
      <vt:lpstr>PowerPoint Presentation</vt:lpstr>
      <vt:lpstr>PowerPoint Presentation</vt:lpstr>
      <vt:lpstr>the OODA loop – dummies version</vt:lpstr>
      <vt:lpstr>OODA in SimGlobal rp</vt:lpstr>
      <vt:lpstr>OODA in SimGlobal rp, cont.</vt:lpstr>
      <vt:lpstr>recap</vt:lpstr>
      <vt:lpstr>IC scenario</vt:lpstr>
      <vt:lpstr>Sunday, January 28</vt:lpstr>
      <vt:lpstr>PowerPoint Presentation</vt:lpstr>
      <vt:lpstr>https://en.harpa.is/harpa/conference-and-concert-halls/ </vt:lpstr>
      <vt:lpstr>PowerPoint Presentation</vt:lpstr>
      <vt:lpstr>5 minute science: Katla system</vt:lpstr>
      <vt:lpstr>Katla Volcanic System</vt:lpstr>
      <vt:lpstr>PowerPoint Presentation</vt:lpstr>
      <vt:lpstr>PowerPoint Presentation</vt:lpstr>
      <vt:lpstr>Sequence of Events in a Volcanic Eruption</vt:lpstr>
      <vt:lpstr>PowerPoint Presentation</vt:lpstr>
      <vt:lpstr>PowerPoint Presentation</vt:lpstr>
      <vt:lpstr>PowerPoint Presentation</vt:lpstr>
      <vt:lpstr>PowerPoint Presentation</vt:lpstr>
      <vt:lpstr>5 minute science: Jökulhlaups</vt:lpstr>
      <vt:lpstr>Science Short : What is a Jokulhlaup? </vt:lpstr>
      <vt:lpstr>Jokulhlaup</vt:lpstr>
      <vt:lpstr>Eyjafjallajökull glacial flood (jökulhlaup) April 14th 2010 </vt:lpstr>
      <vt:lpstr>assignments for thursday </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SimGlobal 2018</dc:title>
  <cp:lastModifiedBy>John McKnight</cp:lastModifiedBy>
  <cp:revision>23</cp:revision>
  <dcterms:modified xsi:type="dcterms:W3CDTF">2018-03-24T00:10:28Z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0x0101007831355D85EC284DB62C2A06C418D3E7</vt:lpwstr>
  </property>
</Properties>
</file>