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3" r:id="rId7"/>
    <p:sldId id="266" r:id="rId8"/>
    <p:sldId id="261" r:id="rId9"/>
    <p:sldId id="262" r:id="rId10"/>
    <p:sldId id="267" r:id="rId11"/>
    <p:sldId id="264" r:id="rId12"/>
    <p:sldId id="26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F231-ADC2-FF48-BBD5-5A997CA6900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302CE-A5CE-2546-8445-ADFD4F78B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jg5538@p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Peer review of writing to improve scientific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95967"/>
            <a:ext cx="6762749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Susannah Gal, PhD</a:t>
            </a:r>
          </a:p>
          <a:p>
            <a:r>
              <a:rPr lang="en-US" sz="2400" dirty="0"/>
              <a:t>Professor of Biology</a:t>
            </a:r>
          </a:p>
          <a:p>
            <a:r>
              <a:rPr lang="en-US" sz="2400" dirty="0"/>
              <a:t>Associate Dean of Research and Outreach</a:t>
            </a:r>
          </a:p>
          <a:p>
            <a:r>
              <a:rPr lang="en-US" sz="2400" dirty="0"/>
              <a:t>Penn State Harrisburg </a:t>
            </a:r>
          </a:p>
        </p:txBody>
      </p:sp>
    </p:spTree>
    <p:extLst>
      <p:ext uri="{BB962C8B-B14F-4D97-AF65-F5344CB8AC3E}">
        <p14:creationId xmlns:p14="http://schemas.microsoft.com/office/powerpoint/2010/main" val="88015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0ED0-6234-6A48-B7FC-882F99D2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I’ve used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C566D-D594-3D46-9455-DEC3B6C0E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62" y="1425388"/>
            <a:ext cx="7583487" cy="1828800"/>
          </a:xfrm>
        </p:spPr>
        <p:txBody>
          <a:bodyPr/>
          <a:lstStyle/>
          <a:p>
            <a:r>
              <a:rPr lang="en-US" dirty="0"/>
              <a:t>Non-lab Cancer Biology class for writing papers</a:t>
            </a:r>
          </a:p>
          <a:p>
            <a:r>
              <a:rPr lang="en-US" dirty="0"/>
              <a:t>Fellowship writing class for personal and research essays</a:t>
            </a:r>
          </a:p>
          <a:p>
            <a:r>
              <a:rPr lang="en-US" dirty="0"/>
              <a:t>Sample section below: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1E676-ACD2-C040-AF5F-BCFD711BCB4F}"/>
              </a:ext>
            </a:extLst>
          </p:cNvPr>
          <p:cNvSpPr txBox="1"/>
          <p:nvPr/>
        </p:nvSpPr>
        <p:spPr>
          <a:xfrm>
            <a:off x="495188" y="3154166"/>
            <a:ext cx="7991267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How well did the work or activity of the person match those mentioned by the organization or in the statement of the fellowship?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Point out specific places where the writer described their career goals.  Is it clear what role the proposed program plays in the writer’s career goals? </a:t>
            </a:r>
          </a:p>
          <a:p>
            <a:pPr lvl="0"/>
            <a:endParaRPr lang="en-US" u="sng" dirty="0"/>
          </a:p>
          <a:p>
            <a:pPr lvl="0"/>
            <a:r>
              <a:rPr lang="en-US" u="sng" dirty="0"/>
              <a:t>Writing and organization: </a:t>
            </a:r>
            <a:endParaRPr lang="en-US" dirty="0"/>
          </a:p>
          <a:p>
            <a:r>
              <a:rPr lang="en-US" dirty="0"/>
              <a:t>Is the information logically presented?  Explain why or why not with examples.</a:t>
            </a:r>
          </a:p>
          <a:p>
            <a:r>
              <a:rPr lang="en-US" dirty="0"/>
              <a:t>Are there topic and transition sentences?  (those that provide flow to the writing)</a:t>
            </a:r>
          </a:p>
        </p:txBody>
      </p:sp>
    </p:spTree>
    <p:extLst>
      <p:ext uri="{BB962C8B-B14F-4D97-AF65-F5344CB8AC3E}">
        <p14:creationId xmlns:p14="http://schemas.microsoft.com/office/powerpoint/2010/main" val="58258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added for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Gets student to avoid writing the whole thing the night before (;-)</a:t>
            </a:r>
          </a:p>
          <a:p>
            <a:r>
              <a:rPr lang="en-US" dirty="0"/>
              <a:t>Helps student reviewers to see errors in their own work or good ways to express things</a:t>
            </a:r>
          </a:p>
          <a:p>
            <a:r>
              <a:rPr lang="en-US" dirty="0"/>
              <a:t>Reduced my time needed to read the papers</a:t>
            </a:r>
          </a:p>
          <a:p>
            <a:r>
              <a:rPr lang="en-US" dirty="0"/>
              <a:t>Does reduce lecture or lab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792" y="4309726"/>
            <a:ext cx="2002665" cy="209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9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Susannah Gal</a:t>
            </a:r>
          </a:p>
          <a:p>
            <a:r>
              <a:rPr lang="en-US" dirty="0">
                <a:hlinkClick r:id="rId2"/>
              </a:rPr>
              <a:t>sjg5538@psu.edu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275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</a:t>
            </a:r>
            <a:br>
              <a:rPr lang="en-US" dirty="0"/>
            </a:br>
            <a:r>
              <a:rPr lang="en-US" dirty="0"/>
              <a:t>how to teach scientific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students chose science to avoid writing</a:t>
            </a:r>
          </a:p>
          <a:p>
            <a:r>
              <a:rPr lang="en-US" dirty="0"/>
              <a:t>Need writing to convey thoughts and understanding</a:t>
            </a:r>
          </a:p>
          <a:p>
            <a:r>
              <a:rPr lang="en-US" dirty="0"/>
              <a:t>Writing lab reports for an upper level biology class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320" y="3985954"/>
            <a:ext cx="4825680" cy="27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5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frustration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have students write clearly and completely in a good </a:t>
            </a:r>
            <a:r>
              <a:rPr lang="en-US" b="1" u="sng" dirty="0">
                <a:solidFill>
                  <a:srgbClr val="FF0000"/>
                </a:solidFill>
              </a:rPr>
              <a:t>scientific style</a:t>
            </a:r>
          </a:p>
          <a:p>
            <a:r>
              <a:rPr lang="en-US" dirty="0"/>
              <a:t>Had lots of laboratory reports all with similar errors</a:t>
            </a:r>
          </a:p>
          <a:p>
            <a:r>
              <a:rPr lang="en-US" dirty="0"/>
              <a:t>Gave examples of research articles even an excellent laboratory report from another student</a:t>
            </a:r>
          </a:p>
          <a:p>
            <a:r>
              <a:rPr lang="en-US" dirty="0"/>
              <a:t>Still had issues</a:t>
            </a:r>
          </a:p>
        </p:txBody>
      </p:sp>
      <p:pic>
        <p:nvPicPr>
          <p:cNvPr id="4" name="Picture 3" descr="PaperGradingBlu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6" y="4247850"/>
            <a:ext cx="3647539" cy="242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7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came from a writing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Taught by a creative writing instructor, Pamela Gay </a:t>
            </a:r>
          </a:p>
          <a:p>
            <a:r>
              <a:rPr lang="en-US" dirty="0"/>
              <a:t>Talked about using peer review to help</a:t>
            </a:r>
          </a:p>
          <a:p>
            <a:r>
              <a:rPr lang="en-US" dirty="0"/>
              <a:t>Challenge: I was not communicating well my expectations</a:t>
            </a:r>
          </a:p>
          <a:p>
            <a:r>
              <a:rPr lang="en-US" dirty="0"/>
              <a:t>How to do that clearly? 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46" y="3847315"/>
            <a:ext cx="29972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Created a peer review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help of Pamela Gay (Creative Writing faculty)</a:t>
            </a:r>
          </a:p>
          <a:p>
            <a:r>
              <a:rPr lang="en-US" dirty="0"/>
              <a:t>What errors was I seeing</a:t>
            </a:r>
          </a:p>
          <a:p>
            <a:r>
              <a:rPr lang="en-US" dirty="0"/>
              <a:t>What things did I want them to express (or not)</a:t>
            </a:r>
          </a:p>
          <a:p>
            <a:r>
              <a:rPr lang="en-US" dirty="0"/>
              <a:t>How to articulate that</a:t>
            </a:r>
          </a:p>
        </p:txBody>
      </p:sp>
    </p:spTree>
    <p:extLst>
      <p:ext uri="{BB962C8B-B14F-4D97-AF65-F5344CB8AC3E}">
        <p14:creationId xmlns:p14="http://schemas.microsoft.com/office/powerpoint/2010/main" val="101980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examples of types of questions on peer review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questions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0638" y="2656430"/>
            <a:ext cx="7175314" cy="34163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 Does the Results section: </a:t>
            </a:r>
          </a:p>
          <a:p>
            <a:pPr lvl="0"/>
            <a:r>
              <a:rPr lang="en-US" dirty="0"/>
              <a:t>--begin with an introductory sentence or two that explains the purpose of the laboratory? </a:t>
            </a:r>
          </a:p>
          <a:p>
            <a:pPr lvl="1"/>
            <a:r>
              <a:rPr lang="en-US" dirty="0"/>
              <a:t>If there is such a sentence, does it accurately reflect your understanding of the purpose of the laboratory experiments? If not, explain.</a:t>
            </a:r>
          </a:p>
          <a:p>
            <a:r>
              <a:rPr lang="en-US"/>
              <a:t> An </a:t>
            </a:r>
            <a:r>
              <a:rPr lang="en-US" dirty="0"/>
              <a:t>example of such a sentence form is: “In order to determine …, we did …</a:t>
            </a:r>
            <a:r>
              <a:rPr lang="en-US"/>
              <a:t>.”</a:t>
            </a:r>
          </a:p>
          <a:p>
            <a:endParaRPr lang="en-US" dirty="0"/>
          </a:p>
          <a:p>
            <a:pPr lvl="0"/>
            <a:r>
              <a:rPr lang="en-US" dirty="0"/>
              <a:t>---briefly mention  data from a provided table or gel? Are the results from the gel complete? Are they too extensive?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3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examples of types of questions on peer </a:t>
            </a:r>
            <a:r>
              <a:rPr lang="en-US"/>
              <a:t>review sheet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463" y="2133769"/>
            <a:ext cx="6989154" cy="424731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 Circle on the page any spelling errors, even if you are unsure of the correct spelling.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Underline any sentences that seem incomplete to you.</a:t>
            </a:r>
          </a:p>
          <a:p>
            <a:pPr lvl="0"/>
            <a:r>
              <a:rPr lang="en-US" dirty="0"/>
              <a:t>A complete sentence: </a:t>
            </a:r>
            <a:r>
              <a:rPr lang="en-US" i="1" dirty="0"/>
              <a:t>The gel showed the DNA was completely digested by </a:t>
            </a:r>
            <a:r>
              <a:rPr lang="en-US" i="1" dirty="0" err="1"/>
              <a:t>EcoRI</a:t>
            </a:r>
            <a:r>
              <a:rPr lang="en-US" i="1" dirty="0"/>
              <a:t>.</a:t>
            </a:r>
            <a:endParaRPr lang="en-US" dirty="0"/>
          </a:p>
          <a:p>
            <a:pPr lvl="0"/>
            <a:r>
              <a:rPr lang="en-US" dirty="0"/>
              <a:t>An incomplete sentence: </a:t>
            </a:r>
            <a:r>
              <a:rPr lang="en-US" i="1" dirty="0"/>
              <a:t>The DNA in the gel completely digested by </a:t>
            </a:r>
            <a:r>
              <a:rPr lang="en-US" i="1" dirty="0" err="1"/>
              <a:t>EcoRI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3. Check for subject-verb agreement, errors occur when subject and verb are separated.</a:t>
            </a:r>
          </a:p>
          <a:p>
            <a:pPr lvl="0"/>
            <a:r>
              <a:rPr lang="en-US" dirty="0"/>
              <a:t>Example 1:</a:t>
            </a:r>
            <a:r>
              <a:rPr lang="en-US" b="1" dirty="0"/>
              <a:t> </a:t>
            </a:r>
            <a:r>
              <a:rPr lang="en-US" dirty="0"/>
              <a:t>The results of the DNA gel is not conclusive.</a:t>
            </a:r>
          </a:p>
          <a:p>
            <a:pPr lvl="0"/>
            <a:r>
              <a:rPr lang="en-US" dirty="0"/>
              <a:t>Example 2: The DNA digested with different restriction enzymes are not visible on the gel.</a:t>
            </a:r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79463" y="1605815"/>
            <a:ext cx="7583487" cy="4208930"/>
          </a:xfrm>
        </p:spPr>
        <p:txBody>
          <a:bodyPr/>
          <a:lstStyle/>
          <a:p>
            <a:r>
              <a:rPr lang="en-US" dirty="0"/>
              <a:t>Editorial corrections</a:t>
            </a:r>
          </a:p>
        </p:txBody>
      </p:sp>
    </p:spTree>
    <p:extLst>
      <p:ext uri="{BB962C8B-B14F-4D97-AF65-F5344CB8AC3E}">
        <p14:creationId xmlns:p14="http://schemas.microsoft.com/office/powerpoint/2010/main" val="374340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writing error/challenge for your students</a:t>
            </a:r>
          </a:p>
          <a:p>
            <a:r>
              <a:rPr lang="en-US" dirty="0"/>
              <a:t>Share that with your neighbor</a:t>
            </a:r>
          </a:p>
          <a:p>
            <a:r>
              <a:rPr lang="en-US" dirty="0"/>
              <a:t>Brainstorm for 2 minutes how you might write that in a peer review guide</a:t>
            </a:r>
          </a:p>
        </p:txBody>
      </p:sp>
    </p:spTree>
    <p:extLst>
      <p:ext uri="{BB962C8B-B14F-4D97-AF65-F5344CB8AC3E}">
        <p14:creationId xmlns:p14="http://schemas.microsoft.com/office/powerpoint/2010/main" val="124771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67035"/>
            <a:ext cx="7583487" cy="4208930"/>
          </a:xfrm>
        </p:spPr>
        <p:txBody>
          <a:bodyPr/>
          <a:lstStyle/>
          <a:p>
            <a:r>
              <a:rPr lang="en-US" dirty="0"/>
              <a:t>Provided overview of the value of peer review for them</a:t>
            </a:r>
          </a:p>
          <a:p>
            <a:r>
              <a:rPr lang="en-US" dirty="0"/>
              <a:t>Gave them peer review sheets ahead of time</a:t>
            </a:r>
          </a:p>
          <a:p>
            <a:r>
              <a:rPr lang="en-US" dirty="0"/>
              <a:t>Required drafts of papers/reports one week before deadline</a:t>
            </a:r>
          </a:p>
          <a:p>
            <a:r>
              <a:rPr lang="en-US" dirty="0"/>
              <a:t>Used class time to allow them to do peer review</a:t>
            </a:r>
          </a:p>
          <a:p>
            <a:r>
              <a:rPr lang="en-US" dirty="0"/>
              <a:t>Required submission of draft and review                      with final report- comments from writer</a:t>
            </a:r>
          </a:p>
          <a:p>
            <a:r>
              <a:rPr lang="en-US" dirty="0"/>
              <a:t>Graded review- 5, 2 or 0 </a:t>
            </a:r>
            <a:r>
              <a:rPr lang="en-US" dirty="0" err="1"/>
              <a:t>pts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0" y="43180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23439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138</TotalTime>
  <Words>515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Trebuchet MS</vt:lpstr>
      <vt:lpstr>Wingdings 2</vt:lpstr>
      <vt:lpstr>Revolution</vt:lpstr>
      <vt:lpstr>Peer review of writing to improve scientific communication</vt:lpstr>
      <vt:lpstr>Challenge:  how to teach scientific writing</vt:lpstr>
      <vt:lpstr>My frustration</vt:lpstr>
      <vt:lpstr>Help came from a writing workshop</vt:lpstr>
      <vt:lpstr>Created a peer review guide</vt:lpstr>
      <vt:lpstr>My examples of types of questions on peer review sheet</vt:lpstr>
      <vt:lpstr>My examples of types of questions on peer review sheet</vt:lpstr>
      <vt:lpstr>Activity</vt:lpstr>
      <vt:lpstr>Implementation</vt:lpstr>
      <vt:lpstr>Other ways I’ve used peer review</vt:lpstr>
      <vt:lpstr>Value added for peer review</vt:lpstr>
      <vt:lpstr>Questions/comments?</vt:lpstr>
    </vt:vector>
  </TitlesOfParts>
  <Company>Penn State Harrisburg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of writing to improve scientific communication</dc:title>
  <dc:creator>Susannah Gal</dc:creator>
  <cp:lastModifiedBy>Microsoft Office User</cp:lastModifiedBy>
  <cp:revision>12</cp:revision>
  <cp:lastPrinted>2018-03-23T17:53:07Z</cp:lastPrinted>
  <dcterms:created xsi:type="dcterms:W3CDTF">2015-12-03T22:48:10Z</dcterms:created>
  <dcterms:modified xsi:type="dcterms:W3CDTF">2018-03-23T17:53:25Z</dcterms:modified>
</cp:coreProperties>
</file>