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9"/>
  </p:notesMasterIdLst>
  <p:sldIdLst>
    <p:sldId id="256" r:id="rId2"/>
    <p:sldId id="257" r:id="rId3"/>
    <p:sldId id="260" r:id="rId4"/>
    <p:sldId id="262" r:id="rId5"/>
    <p:sldId id="264" r:id="rId6"/>
    <p:sldId id="259"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7" autoAdjust="0"/>
    <p:restoredTop sz="66923" autoAdjust="0"/>
  </p:normalViewPr>
  <p:slideViewPr>
    <p:cSldViewPr snapToGrid="0">
      <p:cViewPr varScale="1">
        <p:scale>
          <a:sx n="47" d="100"/>
          <a:sy n="47" d="100"/>
        </p:scale>
        <p:origin x="26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07E2D-B564-45DD-9A31-851A5655EA49}"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C88CE-CDDA-4BE1-AF85-5022FE7F8646}" type="slidenum">
              <a:rPr lang="en-US" smtClean="0"/>
              <a:t>‹#›</a:t>
            </a:fld>
            <a:endParaRPr lang="en-US"/>
          </a:p>
        </p:txBody>
      </p:sp>
    </p:spTree>
    <p:extLst>
      <p:ext uri="{BB962C8B-B14F-4D97-AF65-F5344CB8AC3E}">
        <p14:creationId xmlns:p14="http://schemas.microsoft.com/office/powerpoint/2010/main" val="307279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C88CE-CDDA-4BE1-AF85-5022FE7F8646}" type="slidenum">
              <a:rPr lang="en-US" smtClean="0"/>
              <a:t>3</a:t>
            </a:fld>
            <a:endParaRPr lang="en-US"/>
          </a:p>
        </p:txBody>
      </p:sp>
    </p:spTree>
    <p:extLst>
      <p:ext uri="{BB962C8B-B14F-4D97-AF65-F5344CB8AC3E}">
        <p14:creationId xmlns:p14="http://schemas.microsoft.com/office/powerpoint/2010/main" val="375975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 </a:t>
            </a:r>
            <a:r>
              <a:rPr lang="en-US" baseline="0" dirty="0" smtClean="0"/>
              <a:t>Often our students fail to see the relevancy in the content they are learning.  They are used to memorizing facts and not necessarily applying that information.  To engage students in the material it is useful to use real life examples---show them how what they are learning in the classroom impacts their life.  (Can include having students watch a video, read an article, similar resources, etc.) </a:t>
            </a:r>
          </a:p>
          <a:p>
            <a:pPr marL="228600" indent="-228600">
              <a:buAutoNum type="arabicPeriod"/>
            </a:pPr>
            <a:r>
              <a:rPr lang="en-US" dirty="0" smtClean="0"/>
              <a:t>Requires</a:t>
            </a:r>
            <a:r>
              <a:rPr lang="en-US" baseline="0" dirty="0" smtClean="0"/>
              <a:t> students</a:t>
            </a:r>
            <a:r>
              <a:rPr lang="en-US" dirty="0" smtClean="0"/>
              <a:t> to analyze the information, make</a:t>
            </a:r>
            <a:r>
              <a:rPr lang="en-US" baseline="0" dirty="0" smtClean="0"/>
              <a:t> predictions, display data, and provide </a:t>
            </a:r>
            <a:r>
              <a:rPr lang="en-US" dirty="0" smtClean="0"/>
              <a:t>interpretations or solutions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Particularly</a:t>
            </a:r>
            <a:r>
              <a:rPr lang="en-US" baseline="0" dirty="0" smtClean="0"/>
              <a:t> the benefit of interrupted case studies---disclose more information in parts to help them form the foundation for understanding a concept---start with what they know and add to it.  </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Active</a:t>
            </a:r>
            <a:r>
              <a:rPr lang="en-US" baseline="0" dirty="0" smtClean="0"/>
              <a:t> learning (as defined by Greenwood Dictionary of Education) is “the process of having students engage in some activity that forces them to reflect upon ideas and how they are using those ideas.” (2011, p.6.)  Students are not just receiving information (passive learning), but required to apply and manipulate that information.  These particular exercises provide an opportunity for cooperative learning---students learning fro each other---asking constructive questions and then formulating solutions.  </a:t>
            </a:r>
            <a:r>
              <a:rPr lang="en-US" dirty="0" smtClean="0"/>
              <a:t/>
            </a:r>
            <a:br>
              <a:rPr lang="en-US" dirty="0" smtClean="0"/>
            </a:br>
            <a:r>
              <a:rPr lang="en-US" dirty="0" smtClean="0"/>
              <a:t/>
            </a:r>
            <a:br>
              <a:rPr lang="en-US" dirty="0" smtClean="0"/>
            </a:b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0C88CE-CDDA-4BE1-AF85-5022FE7F8646}" type="slidenum">
              <a:rPr lang="en-US" smtClean="0"/>
              <a:t>4</a:t>
            </a:fld>
            <a:endParaRPr lang="en-US"/>
          </a:p>
        </p:txBody>
      </p:sp>
    </p:spTree>
    <p:extLst>
      <p:ext uri="{BB962C8B-B14F-4D97-AF65-F5344CB8AC3E}">
        <p14:creationId xmlns:p14="http://schemas.microsoft.com/office/powerpoint/2010/main" val="210042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Brief case studies</a:t>
            </a:r>
            <a:r>
              <a:rPr lang="en-US" baseline="0" dirty="0" smtClean="0"/>
              <a:t> can be useful in traditional lecture setting---describe/explain a concept such as diffusion and osmosis for example---then provide the class a scenario/patient case that has questions that reinforce the concepts just taught.  Depending on class size may separate class into pairs (think-pair-share) or trios and provide a limited amount of time to attempt the questions before discussing them as a class.  Instructor can then move around the room to see how each team is progressing---asking questions to help guide them, etc.</a:t>
            </a:r>
          </a:p>
          <a:p>
            <a:pPr marL="228600" indent="-228600">
              <a:buAutoNum type="arabicPeriod"/>
            </a:pPr>
            <a:endParaRPr lang="en-US" baseline="0" dirty="0" smtClean="0"/>
          </a:p>
          <a:p>
            <a:pPr marL="228600" indent="-228600">
              <a:buAutoNum type="arabicPeriod"/>
            </a:pPr>
            <a:r>
              <a:rPr lang="en-US" dirty="0" smtClean="0"/>
              <a:t>Certainly</a:t>
            </a:r>
            <a:r>
              <a:rPr lang="en-US" baseline="0" dirty="0" smtClean="0"/>
              <a:t> applicable for a flipped classroom setting in which content is provided online outside of class and classroom time is spent on case study.  I have not used this style for the entire course---like POGIL style.  But have devoted a class time or two to case study work that builds on what was discussed in the prior lecture.</a:t>
            </a:r>
          </a:p>
          <a:p>
            <a:pPr marL="228600" indent="-228600">
              <a:buAutoNum type="arabicPeriod"/>
            </a:pPr>
            <a:r>
              <a:rPr lang="en-US" baseline="0" dirty="0" smtClean="0"/>
              <a:t>Cases studies can be assigned outside of class time---online homework modules in a hybrid course or as an assignment for a traditional class.  </a:t>
            </a:r>
          </a:p>
          <a:p>
            <a:pPr marL="228600" indent="-228600">
              <a:buAutoNum type="arabicPeriod"/>
            </a:pPr>
            <a:r>
              <a:rPr lang="en-US" baseline="0" dirty="0" smtClean="0"/>
              <a:t>Where I frequently use case studies---in addition to hands-on exercises in which students are conducting experiments, taking measurements, etc.  I like to use case studies---I find it particularly useful in the lab setting because of the smaller class size (capped at 16); enables me to provide students more time to struggle with material and encourage them to talk to their neighbor; look up information on the lab computers, as well as enables me to walk around and interact with the students.  (Answers sometimes submitted before the end of lab---in other cases have until next lab period to submit answers.)</a:t>
            </a:r>
            <a:endParaRPr lang="en-US" dirty="0"/>
          </a:p>
        </p:txBody>
      </p:sp>
      <p:sp>
        <p:nvSpPr>
          <p:cNvPr id="4" name="Slide Number Placeholder 3"/>
          <p:cNvSpPr>
            <a:spLocks noGrp="1"/>
          </p:cNvSpPr>
          <p:nvPr>
            <p:ph type="sldNum" sz="quarter" idx="10"/>
          </p:nvPr>
        </p:nvSpPr>
        <p:spPr/>
        <p:txBody>
          <a:bodyPr/>
          <a:lstStyle/>
          <a:p>
            <a:fld id="{120C88CE-CDDA-4BE1-AF85-5022FE7F8646}" type="slidenum">
              <a:rPr lang="en-US" smtClean="0"/>
              <a:t>5</a:t>
            </a:fld>
            <a:endParaRPr lang="en-US"/>
          </a:p>
        </p:txBody>
      </p:sp>
    </p:spTree>
    <p:extLst>
      <p:ext uri="{BB962C8B-B14F-4D97-AF65-F5344CB8AC3E}">
        <p14:creationId xmlns:p14="http://schemas.microsoft.com/office/powerpoint/2010/main" val="14527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NCCST in Science:  annual subscription fee ($25); access to case collection and other resources (like references for those cases); ~79 headings you can search from Aerospace Engineering to Zoology.  I have used cases in Zoology and Evolutionary Biology for my Animal Behavior course and cases in Physiology for my Human Physiology course.  Cases available in </a:t>
            </a:r>
            <a:r>
              <a:rPr lang="en-US" baseline="0" dirty="0" err="1" smtClean="0"/>
              <a:t>cliker</a:t>
            </a:r>
            <a:r>
              <a:rPr lang="en-US" baseline="0" dirty="0" smtClean="0"/>
              <a:t>/</a:t>
            </a:r>
            <a:r>
              <a:rPr lang="en-US" baseline="0" dirty="0" err="1" smtClean="0"/>
              <a:t>powerpoint</a:t>
            </a:r>
            <a:r>
              <a:rPr lang="en-US" baseline="0" dirty="0" smtClean="0"/>
              <a:t> versions or handout/pdf versions (in some cases both).  </a:t>
            </a:r>
          </a:p>
          <a:p>
            <a:pPr marL="228600" indent="-228600">
              <a:buAutoNum type="arabicPeriod"/>
            </a:pPr>
            <a:endParaRPr lang="en-US" baseline="0" dirty="0" smtClean="0"/>
          </a:p>
          <a:p>
            <a:pPr marL="228600" indent="-228600">
              <a:buAutoNum type="arabicPeriod"/>
            </a:pPr>
            <a:r>
              <a:rPr lang="en-US" baseline="0" dirty="0" err="1" smtClean="0"/>
              <a:t>SimUText</a:t>
            </a:r>
            <a:r>
              <a:rPr lang="en-US" baseline="0" dirty="0" smtClean="0"/>
              <a:t>:  pay per student to have access to software---$10/student in class---link is provided to each student and the instructor has the master list; modules of text with simulations and animations that students can manipulate variables to promote critical thinking and active learning---each chapter in module ends with questions that can be used as assessments.  While </a:t>
            </a:r>
            <a:r>
              <a:rPr lang="en-US" baseline="0" dirty="0" err="1" smtClean="0"/>
              <a:t>pricer</a:t>
            </a:r>
            <a:r>
              <a:rPr lang="en-US" baseline="0" dirty="0" smtClean="0"/>
              <a:t> option, you have ability to assign sections online---providing start and end dates for when they have access to complete module and submit questions.  Automatic grading and reports for class can be generated.</a:t>
            </a:r>
            <a:endParaRPr lang="en-US" dirty="0"/>
          </a:p>
        </p:txBody>
      </p:sp>
      <p:sp>
        <p:nvSpPr>
          <p:cNvPr id="4" name="Slide Number Placeholder 3"/>
          <p:cNvSpPr>
            <a:spLocks noGrp="1"/>
          </p:cNvSpPr>
          <p:nvPr>
            <p:ph type="sldNum" sz="quarter" idx="10"/>
          </p:nvPr>
        </p:nvSpPr>
        <p:spPr/>
        <p:txBody>
          <a:bodyPr/>
          <a:lstStyle/>
          <a:p>
            <a:fld id="{120C88CE-CDDA-4BE1-AF85-5022FE7F8646}" type="slidenum">
              <a:rPr lang="en-US" smtClean="0"/>
              <a:t>7</a:t>
            </a:fld>
            <a:endParaRPr lang="en-US"/>
          </a:p>
        </p:txBody>
      </p:sp>
    </p:spTree>
    <p:extLst>
      <p:ext uri="{BB962C8B-B14F-4D97-AF65-F5344CB8AC3E}">
        <p14:creationId xmlns:p14="http://schemas.microsoft.com/office/powerpoint/2010/main" val="2880696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3005358-6B98-456F-9046-F2A0A3AD4C7F}" type="datetimeFigureOut">
              <a:rPr lang="en-US" smtClean="0"/>
              <a:t>3/23/2018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A8D3228-66CB-4D42-9926-EA1CC316E92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946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05358-6B98-456F-9046-F2A0A3AD4C7F}"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D3228-66CB-4D42-9926-EA1CC316E926}" type="slidenum">
              <a:rPr lang="en-US" smtClean="0"/>
              <a:t>‹#›</a:t>
            </a:fld>
            <a:endParaRPr lang="en-US"/>
          </a:p>
        </p:txBody>
      </p:sp>
    </p:spTree>
    <p:extLst>
      <p:ext uri="{BB962C8B-B14F-4D97-AF65-F5344CB8AC3E}">
        <p14:creationId xmlns:p14="http://schemas.microsoft.com/office/powerpoint/2010/main" val="173945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05358-6B98-456F-9046-F2A0A3AD4C7F}"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D3228-66CB-4D42-9926-EA1CC316E92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6753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05358-6B98-456F-9046-F2A0A3AD4C7F}"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D3228-66CB-4D42-9926-EA1CC316E92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0766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05358-6B98-456F-9046-F2A0A3AD4C7F}"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D3228-66CB-4D42-9926-EA1CC316E926}" type="slidenum">
              <a:rPr lang="en-US" smtClean="0"/>
              <a:t>‹#›</a:t>
            </a:fld>
            <a:endParaRPr lang="en-US"/>
          </a:p>
        </p:txBody>
      </p:sp>
    </p:spTree>
    <p:extLst>
      <p:ext uri="{BB962C8B-B14F-4D97-AF65-F5344CB8AC3E}">
        <p14:creationId xmlns:p14="http://schemas.microsoft.com/office/powerpoint/2010/main" val="388066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05358-6B98-456F-9046-F2A0A3AD4C7F}"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D3228-66CB-4D42-9926-EA1CC316E92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831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05358-6B98-456F-9046-F2A0A3AD4C7F}"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D3228-66CB-4D42-9926-EA1CC316E92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400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005358-6B98-456F-9046-F2A0A3AD4C7F}"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D3228-66CB-4D42-9926-EA1CC316E92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261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005358-6B98-456F-9046-F2A0A3AD4C7F}"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D3228-66CB-4D42-9926-EA1CC316E92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08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005358-6B98-456F-9046-F2A0A3AD4C7F}"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D3228-66CB-4D42-9926-EA1CC316E926}" type="slidenum">
              <a:rPr lang="en-US" smtClean="0"/>
              <a:t>‹#›</a:t>
            </a:fld>
            <a:endParaRPr lang="en-US"/>
          </a:p>
        </p:txBody>
      </p:sp>
    </p:spTree>
    <p:extLst>
      <p:ext uri="{BB962C8B-B14F-4D97-AF65-F5344CB8AC3E}">
        <p14:creationId xmlns:p14="http://schemas.microsoft.com/office/powerpoint/2010/main" val="290930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05358-6B98-456F-9046-F2A0A3AD4C7F}"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D3228-66CB-4D42-9926-EA1CC316E92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89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005358-6B98-456F-9046-F2A0A3AD4C7F}"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D3228-66CB-4D42-9926-EA1CC316E926}" type="slidenum">
              <a:rPr lang="en-US" smtClean="0"/>
              <a:t>‹#›</a:t>
            </a:fld>
            <a:endParaRPr lang="en-US"/>
          </a:p>
        </p:txBody>
      </p:sp>
    </p:spTree>
    <p:extLst>
      <p:ext uri="{BB962C8B-B14F-4D97-AF65-F5344CB8AC3E}">
        <p14:creationId xmlns:p14="http://schemas.microsoft.com/office/powerpoint/2010/main" val="414944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005358-6B98-456F-9046-F2A0A3AD4C7F}"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8D3228-66CB-4D42-9926-EA1CC316E92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101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005358-6B98-456F-9046-F2A0A3AD4C7F}"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8D3228-66CB-4D42-9926-EA1CC316E92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7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05358-6B98-456F-9046-F2A0A3AD4C7F}"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8D3228-66CB-4D42-9926-EA1CC316E926}" type="slidenum">
              <a:rPr lang="en-US" smtClean="0"/>
              <a:t>‹#›</a:t>
            </a:fld>
            <a:endParaRPr lang="en-US"/>
          </a:p>
        </p:txBody>
      </p:sp>
    </p:spTree>
    <p:extLst>
      <p:ext uri="{BB962C8B-B14F-4D97-AF65-F5344CB8AC3E}">
        <p14:creationId xmlns:p14="http://schemas.microsoft.com/office/powerpoint/2010/main" val="159020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05358-6B98-456F-9046-F2A0A3AD4C7F}"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D3228-66CB-4D42-9926-EA1CC316E92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27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05358-6B98-456F-9046-F2A0A3AD4C7F}"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D3228-66CB-4D42-9926-EA1CC316E926}" type="slidenum">
              <a:rPr lang="en-US" smtClean="0"/>
              <a:t>‹#›</a:t>
            </a:fld>
            <a:endParaRPr lang="en-US"/>
          </a:p>
        </p:txBody>
      </p:sp>
    </p:spTree>
    <p:extLst>
      <p:ext uri="{BB962C8B-B14F-4D97-AF65-F5344CB8AC3E}">
        <p14:creationId xmlns:p14="http://schemas.microsoft.com/office/powerpoint/2010/main" val="324075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005358-6B98-456F-9046-F2A0A3AD4C7F}" type="datetimeFigureOut">
              <a:rPr lang="en-US" smtClean="0"/>
              <a:t>3/23/2018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8D3228-66CB-4D42-9926-EA1CC316E926}" type="slidenum">
              <a:rPr lang="en-US" smtClean="0"/>
              <a:t>‹#›</a:t>
            </a:fld>
            <a:endParaRPr lang="en-US"/>
          </a:p>
        </p:txBody>
      </p:sp>
    </p:spTree>
    <p:extLst>
      <p:ext uri="{BB962C8B-B14F-4D97-AF65-F5344CB8AC3E}">
        <p14:creationId xmlns:p14="http://schemas.microsoft.com/office/powerpoint/2010/main" val="35882587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rriam-webster.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businessdictionary.com/" TargetMode="External"/><Relationship Id="rId4" Type="http://schemas.openxmlformats.org/officeDocument/2006/relationships/hyperlink" Target="http://www.collinsdictionary.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mhhe.com/biosci/genbio/casestudies/"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sciencecases.lib.buffalo.edu/c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hyperlink" Target="https://simbio.com/products-college/Ecolo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t>STEM-UP </a:t>
            </a:r>
            <a:r>
              <a:rPr lang="en-US" sz="3200" b="1" dirty="0" smtClean="0"/>
              <a:t>Mentoring Network: Innovations </a:t>
            </a:r>
            <a:r>
              <a:rPr lang="en-US" sz="3200" b="1" dirty="0" smtClean="0"/>
              <a:t>in Teaching Symposium </a:t>
            </a:r>
            <a:br>
              <a:rPr lang="en-US" sz="3200" b="1" dirty="0" smtClean="0"/>
            </a:br>
            <a:r>
              <a:rPr lang="en-US" sz="3200" b="1" dirty="0" smtClean="0"/>
              <a:t>March 24, 2018</a:t>
            </a:r>
            <a:endParaRPr lang="en-US" sz="3200" b="1" dirty="0"/>
          </a:p>
        </p:txBody>
      </p:sp>
      <p:sp>
        <p:nvSpPr>
          <p:cNvPr id="3" name="Subtitle 2"/>
          <p:cNvSpPr>
            <a:spLocks noGrp="1"/>
          </p:cNvSpPr>
          <p:nvPr>
            <p:ph type="subTitle" idx="1"/>
          </p:nvPr>
        </p:nvSpPr>
        <p:spPr>
          <a:xfrm>
            <a:off x="2090391" y="3593633"/>
            <a:ext cx="7766936" cy="1230615"/>
          </a:xfrm>
        </p:spPr>
        <p:txBody>
          <a:bodyPr>
            <a:noAutofit/>
          </a:bodyPr>
          <a:lstStyle/>
          <a:p>
            <a:r>
              <a:rPr lang="en-US" sz="2400" b="1" dirty="0" smtClean="0">
                <a:solidFill>
                  <a:schemeClr val="tx1"/>
                </a:solidFill>
                <a:cs typeface="Arial" panose="020B0604020202020204" pitchFamily="34" charset="0"/>
              </a:rPr>
              <a:t>Making a Case for </a:t>
            </a:r>
            <a:r>
              <a:rPr lang="en-US" sz="2400" b="1" dirty="0" smtClean="0">
                <a:solidFill>
                  <a:schemeClr val="tx1"/>
                </a:solidFill>
                <a:cs typeface="Arial" panose="020B0604020202020204" pitchFamily="34" charset="0"/>
              </a:rPr>
              <a:t>Real World Application</a:t>
            </a:r>
            <a:endParaRPr lang="en-US" sz="2400" b="1" dirty="0" smtClean="0">
              <a:solidFill>
                <a:schemeClr val="tx1"/>
              </a:solidFill>
              <a:cs typeface="Arial" panose="020B0604020202020204" pitchFamily="34" charset="0"/>
            </a:endParaRPr>
          </a:p>
          <a:p>
            <a:pPr>
              <a:spcBef>
                <a:spcPts val="0"/>
              </a:spcBef>
              <a:spcAft>
                <a:spcPts val="0"/>
              </a:spcAft>
            </a:pPr>
            <a:r>
              <a:rPr lang="en-US" dirty="0" smtClean="0">
                <a:solidFill>
                  <a:schemeClr val="tx1"/>
                </a:solidFill>
              </a:rPr>
              <a:t>Stacy Goodman</a:t>
            </a:r>
          </a:p>
          <a:p>
            <a:pPr>
              <a:spcBef>
                <a:spcPts val="0"/>
              </a:spcBef>
              <a:spcAft>
                <a:spcPts val="0"/>
              </a:spcAft>
            </a:pPr>
            <a:r>
              <a:rPr lang="en-US" dirty="0" smtClean="0">
                <a:solidFill>
                  <a:schemeClr val="tx1"/>
                </a:solidFill>
              </a:rPr>
              <a:t>Biology Department </a:t>
            </a:r>
          </a:p>
          <a:p>
            <a:pPr>
              <a:spcBef>
                <a:spcPts val="0"/>
              </a:spcBef>
              <a:spcAft>
                <a:spcPts val="0"/>
              </a:spcAft>
            </a:pPr>
            <a:r>
              <a:rPr lang="en-US" dirty="0" smtClean="0">
                <a:solidFill>
                  <a:schemeClr val="tx1"/>
                </a:solidFill>
              </a:rPr>
              <a:t>Lebanon Valley College</a:t>
            </a:r>
          </a:p>
          <a:p>
            <a:endParaRPr lang="en-US" dirty="0">
              <a:solidFill>
                <a:schemeClr val="tx1"/>
              </a:solidFill>
            </a:endParaRPr>
          </a:p>
        </p:txBody>
      </p:sp>
    </p:spTree>
    <p:extLst>
      <p:ext uri="{BB962C8B-B14F-4D97-AF65-F5344CB8AC3E}">
        <p14:creationId xmlns:p14="http://schemas.microsoft.com/office/powerpoint/2010/main" val="398418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 for Today </a:t>
            </a:r>
            <a:endParaRPr lang="en-US" b="1" dirty="0"/>
          </a:p>
        </p:txBody>
      </p:sp>
      <p:sp>
        <p:nvSpPr>
          <p:cNvPr id="3" name="Content Placeholder 2"/>
          <p:cNvSpPr>
            <a:spLocks noGrp="1"/>
          </p:cNvSpPr>
          <p:nvPr>
            <p:ph idx="1"/>
          </p:nvPr>
        </p:nvSpPr>
        <p:spPr/>
        <p:txBody>
          <a:bodyPr>
            <a:normAutofit/>
          </a:bodyPr>
          <a:lstStyle/>
          <a:p>
            <a:r>
              <a:rPr lang="en-US" sz="2800" dirty="0" smtClean="0"/>
              <a:t>Describe benefits of using case studies</a:t>
            </a:r>
          </a:p>
          <a:p>
            <a:r>
              <a:rPr lang="en-US" sz="2800" dirty="0" smtClean="0"/>
              <a:t>Suggest ways in which case studies may be incorporated into course</a:t>
            </a:r>
          </a:p>
          <a:p>
            <a:r>
              <a:rPr lang="en-US" sz="2800" dirty="0" smtClean="0"/>
              <a:t>Provide some case study resources</a:t>
            </a:r>
          </a:p>
          <a:p>
            <a:endParaRPr lang="en-US" sz="2800" dirty="0"/>
          </a:p>
        </p:txBody>
      </p:sp>
    </p:spTree>
    <p:extLst>
      <p:ext uri="{BB962C8B-B14F-4D97-AF65-F5344CB8AC3E}">
        <p14:creationId xmlns:p14="http://schemas.microsoft.com/office/powerpoint/2010/main" val="71133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5345" y="847974"/>
            <a:ext cx="7301814" cy="769441"/>
          </a:xfrm>
          <a:prstGeom prst="rect">
            <a:avLst/>
          </a:prstGeom>
        </p:spPr>
        <p:txBody>
          <a:bodyPr wrap="square">
            <a:spAutoFit/>
          </a:bodyPr>
          <a:lstStyle/>
          <a:p>
            <a:r>
              <a:rPr lang="en-US" sz="4400" b="1" dirty="0" smtClean="0"/>
              <a:t>Definition:</a:t>
            </a:r>
            <a:endParaRPr lang="en-US" sz="4400" b="1" dirty="0"/>
          </a:p>
        </p:txBody>
      </p:sp>
      <p:sp>
        <p:nvSpPr>
          <p:cNvPr id="3" name="Rectangle 2"/>
          <p:cNvSpPr/>
          <p:nvPr/>
        </p:nvSpPr>
        <p:spPr>
          <a:xfrm>
            <a:off x="1671144" y="1448360"/>
            <a:ext cx="9159765" cy="5109091"/>
          </a:xfrm>
          <a:prstGeom prst="rect">
            <a:avLst/>
          </a:prstGeom>
        </p:spPr>
        <p:txBody>
          <a:bodyPr wrap="square">
            <a:spAutoFit/>
          </a:bodyPr>
          <a:lstStyle/>
          <a:p>
            <a:pPr marL="285750" indent="-285750">
              <a:buFont typeface="Arial" panose="020B0604020202020204" pitchFamily="34" charset="0"/>
              <a:buChar char="•"/>
            </a:pPr>
            <a:r>
              <a:rPr lang="en-US" sz="2800" dirty="0" smtClean="0"/>
              <a:t>“a </a:t>
            </a:r>
            <a:r>
              <a:rPr lang="en-US" sz="2800" dirty="0"/>
              <a:t>record of history, environment, and relevant details of a case especially for use in analysis or </a:t>
            </a:r>
            <a:r>
              <a:rPr lang="en-US" sz="2800" dirty="0" smtClean="0"/>
              <a:t>illustration</a:t>
            </a:r>
            <a:r>
              <a:rPr lang="en-US" sz="2800" dirty="0"/>
              <a:t>” (</a:t>
            </a:r>
            <a:r>
              <a:rPr lang="en-US" sz="2800" dirty="0">
                <a:hlinkClick r:id="rId3"/>
              </a:rPr>
              <a:t>www.merriam-webster.com</a:t>
            </a:r>
            <a:r>
              <a:rPr lang="en-US" sz="2800" dirty="0" smtClean="0"/>
              <a:t>) </a:t>
            </a:r>
          </a:p>
          <a:p>
            <a:endParaRPr lang="en-US" sz="2800" dirty="0"/>
          </a:p>
          <a:p>
            <a:pPr marL="285750" indent="-285750">
              <a:buFont typeface="Arial" panose="020B0604020202020204" pitchFamily="34" charset="0"/>
              <a:buChar char="•"/>
            </a:pPr>
            <a:r>
              <a:rPr lang="en-US" sz="2800" dirty="0" smtClean="0"/>
              <a:t>“a </a:t>
            </a:r>
            <a:r>
              <a:rPr lang="en-US" sz="2800" dirty="0"/>
              <a:t>written account that gives detailed information about a person, group, or thing and their development over a period of </a:t>
            </a:r>
            <a:r>
              <a:rPr lang="en-US" sz="2800" dirty="0" smtClean="0"/>
              <a:t>time</a:t>
            </a:r>
            <a:r>
              <a:rPr lang="en-US" sz="2800" dirty="0"/>
              <a:t>” (</a:t>
            </a:r>
            <a:r>
              <a:rPr lang="en-US" sz="2800" dirty="0">
                <a:hlinkClick r:id="rId4"/>
              </a:rPr>
              <a:t>www.collinsdictionary.com</a:t>
            </a:r>
            <a:r>
              <a:rPr lang="en-US" sz="2800" dirty="0" smtClean="0"/>
              <a: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“a documented </a:t>
            </a:r>
            <a:r>
              <a:rPr lang="en-US" sz="2800" dirty="0"/>
              <a:t>study of a specific real-life situation or imagined scenario, used as a training </a:t>
            </a:r>
            <a:r>
              <a:rPr lang="en-US" sz="2800" dirty="0" smtClean="0"/>
              <a:t>tool” (</a:t>
            </a:r>
            <a:r>
              <a:rPr lang="en-US" sz="2800" dirty="0" smtClean="0">
                <a:hlinkClick r:id="rId5"/>
              </a:rPr>
              <a:t>www.businessdictionary.com</a:t>
            </a:r>
            <a:r>
              <a:rPr lang="en-US" sz="2800" dirty="0" smtClean="0"/>
              <a: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5575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7757" y="847976"/>
            <a:ext cx="2294218" cy="769441"/>
          </a:xfrm>
          <a:prstGeom prst="rect">
            <a:avLst/>
          </a:prstGeom>
        </p:spPr>
        <p:txBody>
          <a:bodyPr wrap="none">
            <a:spAutoFit/>
          </a:bodyPr>
          <a:lstStyle/>
          <a:p>
            <a:r>
              <a:rPr lang="en-US" sz="4400" b="1" dirty="0" smtClean="0"/>
              <a:t>Benefits:</a:t>
            </a:r>
            <a:endParaRPr lang="en-US" sz="4400" b="1" dirty="0"/>
          </a:p>
        </p:txBody>
      </p:sp>
      <p:sp>
        <p:nvSpPr>
          <p:cNvPr id="3" name="Rectangle 2"/>
          <p:cNvSpPr/>
          <p:nvPr/>
        </p:nvSpPr>
        <p:spPr>
          <a:xfrm>
            <a:off x="1865586" y="1815433"/>
            <a:ext cx="8665779" cy="4339650"/>
          </a:xfrm>
          <a:prstGeom prst="rect">
            <a:avLst/>
          </a:prstGeom>
        </p:spPr>
        <p:txBody>
          <a:bodyPr wrap="square">
            <a:spAutoFit/>
          </a:bodyPr>
          <a:lstStyle/>
          <a:p>
            <a:pPr marL="285750" indent="-285750">
              <a:buFont typeface="Arial" panose="020B0604020202020204" pitchFamily="34" charset="0"/>
              <a:buChar char="•"/>
            </a:pPr>
            <a:r>
              <a:rPr lang="en-US" sz="2800" dirty="0" smtClean="0"/>
              <a:t>Real world scenarios (e.g. Ecstasy use; Energy drink claims)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Practice with scientific method (e.g. Natural Selection in Beach Mice)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Development of critical thinking skills (e.g. DNP)</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Active, cooperative learning </a:t>
            </a:r>
          </a:p>
          <a:p>
            <a:pPr marL="285750" indent="-285750">
              <a:buFont typeface="Arial" panose="020B0604020202020204" pitchFamily="34" charset="0"/>
              <a:buChar char="•"/>
            </a:pPr>
            <a:endParaRPr lang="en-US" sz="2800" dirty="0"/>
          </a:p>
          <a:p>
            <a:endParaRPr lang="en-US" sz="2400" dirty="0"/>
          </a:p>
        </p:txBody>
      </p:sp>
    </p:spTree>
    <p:extLst>
      <p:ext uri="{BB962C8B-B14F-4D97-AF65-F5344CB8AC3E}">
        <p14:creationId xmlns:p14="http://schemas.microsoft.com/office/powerpoint/2010/main" val="4129257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7757" y="847976"/>
            <a:ext cx="4925003" cy="769441"/>
          </a:xfrm>
          <a:prstGeom prst="rect">
            <a:avLst/>
          </a:prstGeom>
        </p:spPr>
        <p:txBody>
          <a:bodyPr wrap="none">
            <a:spAutoFit/>
          </a:bodyPr>
          <a:lstStyle/>
          <a:p>
            <a:r>
              <a:rPr lang="en-US" sz="4400" b="1" dirty="0" smtClean="0"/>
              <a:t>Ways to </a:t>
            </a:r>
            <a:r>
              <a:rPr lang="en-US" sz="4400" b="1" dirty="0" err="1" smtClean="0"/>
              <a:t>Incoporate</a:t>
            </a:r>
            <a:r>
              <a:rPr lang="en-US" sz="4400" b="1" dirty="0" smtClean="0"/>
              <a:t>:</a:t>
            </a:r>
            <a:endParaRPr lang="en-US" sz="4400" b="1" dirty="0"/>
          </a:p>
        </p:txBody>
      </p:sp>
      <p:sp>
        <p:nvSpPr>
          <p:cNvPr id="3" name="Rectangle 2"/>
          <p:cNvSpPr/>
          <p:nvPr/>
        </p:nvSpPr>
        <p:spPr>
          <a:xfrm>
            <a:off x="1865586" y="1815433"/>
            <a:ext cx="8665779" cy="3847207"/>
          </a:xfrm>
          <a:prstGeom prst="rect">
            <a:avLst/>
          </a:prstGeom>
        </p:spPr>
        <p:txBody>
          <a:bodyPr wrap="square">
            <a:spAutoFit/>
          </a:bodyPr>
          <a:lstStyle/>
          <a:p>
            <a:pPr marL="285750" indent="-285750">
              <a:buFont typeface="Arial" panose="020B0604020202020204" pitchFamily="34" charset="0"/>
              <a:buChar char="•"/>
            </a:pPr>
            <a:r>
              <a:rPr lang="en-US" sz="2800" dirty="0" smtClean="0"/>
              <a:t>Traditional classroom setting</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Flipped classroom setting</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Hybrid course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Concurrent laboratory session</a:t>
            </a:r>
          </a:p>
          <a:p>
            <a:pPr marL="285750"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324922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6914" y="554352"/>
            <a:ext cx="2976824" cy="1415125"/>
          </a:xfrm>
        </p:spPr>
        <p:txBody>
          <a:bodyPr/>
          <a:lstStyle/>
          <a:p>
            <a:pPr algn="l"/>
            <a:r>
              <a:rPr lang="en-US" b="1" dirty="0" smtClean="0"/>
              <a:t>Resources:</a:t>
            </a:r>
            <a:endParaRPr lang="en-US" b="1" dirty="0"/>
          </a:p>
        </p:txBody>
      </p:sp>
      <p:sp>
        <p:nvSpPr>
          <p:cNvPr id="3" name="Content Placeholder 2"/>
          <p:cNvSpPr>
            <a:spLocks noGrp="1"/>
          </p:cNvSpPr>
          <p:nvPr>
            <p:ph idx="4294967295"/>
          </p:nvPr>
        </p:nvSpPr>
        <p:spPr>
          <a:xfrm>
            <a:off x="1436914" y="1734814"/>
            <a:ext cx="9601200" cy="3317875"/>
          </a:xfrm>
        </p:spPr>
        <p:txBody>
          <a:bodyPr>
            <a:normAutofit/>
          </a:bodyPr>
          <a:lstStyle/>
          <a:p>
            <a:r>
              <a:rPr lang="en-US" dirty="0" smtClean="0"/>
              <a:t>Text Case Studies/Publisher Resources (e.g. McGraw Hill, Pearson) 		</a:t>
            </a:r>
            <a:r>
              <a:rPr lang="en-US" dirty="0" smtClean="0">
                <a:hlinkClick r:id="rId2"/>
              </a:rPr>
              <a:t>http</a:t>
            </a:r>
            <a:r>
              <a:rPr lang="en-US" dirty="0">
                <a:hlinkClick r:id="rId2"/>
              </a:rPr>
              <a:t>://www.mhhe.com/biosci/genbio/casestudies</a:t>
            </a:r>
            <a:r>
              <a:rPr lang="en-US" dirty="0" smtClean="0">
                <a:hlinkClick r:id="rId2"/>
              </a:rPr>
              <a:t>/</a:t>
            </a:r>
            <a:endParaRPr lang="en-US" dirty="0" smtClean="0"/>
          </a:p>
          <a:p>
            <a:endParaRPr lang="en-US" dirty="0" smtClean="0"/>
          </a:p>
          <a:p>
            <a:r>
              <a:rPr lang="en-US" dirty="0" smtClean="0"/>
              <a:t>Case Study Specific Texts</a:t>
            </a:r>
          </a:p>
          <a:p>
            <a:endParaRPr lang="en-US" dirty="0"/>
          </a:p>
          <a:p>
            <a:endParaRPr lang="en-US" dirty="0" smtClean="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976" y="3466226"/>
            <a:ext cx="2505075" cy="23431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030" y="2768991"/>
            <a:ext cx="2397998" cy="2397998"/>
          </a:xfrm>
          <a:prstGeom prst="rect">
            <a:avLst/>
          </a:prstGeom>
        </p:spPr>
      </p:pic>
    </p:spTree>
    <p:extLst>
      <p:ext uri="{BB962C8B-B14F-4D97-AF65-F5344CB8AC3E}">
        <p14:creationId xmlns:p14="http://schemas.microsoft.com/office/powerpoint/2010/main" val="1952661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36913" y="554352"/>
            <a:ext cx="5633357" cy="14151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smtClean="0"/>
              <a:t>Resources (cont.):</a:t>
            </a:r>
            <a:endParaRPr lang="en-US" b="1" dirty="0"/>
          </a:p>
        </p:txBody>
      </p:sp>
      <p:sp>
        <p:nvSpPr>
          <p:cNvPr id="3" name="Content Placeholder 2"/>
          <p:cNvSpPr txBox="1">
            <a:spLocks/>
          </p:cNvSpPr>
          <p:nvPr/>
        </p:nvSpPr>
        <p:spPr>
          <a:xfrm>
            <a:off x="1436913" y="1261914"/>
            <a:ext cx="9601200" cy="331787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dirty="0" smtClean="0"/>
          </a:p>
          <a:p>
            <a:r>
              <a:rPr lang="en-US" dirty="0" smtClean="0"/>
              <a:t>National Center for Case Study Teaching in Science </a:t>
            </a:r>
            <a:r>
              <a:rPr lang="en-US" dirty="0" smtClean="0">
                <a:hlinkClick r:id="rId3"/>
              </a:rPr>
              <a:t>http://sciencecases.lib.buffalo.edu/cs/</a:t>
            </a:r>
            <a:r>
              <a:rPr lang="en-US" dirty="0" smtClean="0"/>
              <a:t> </a:t>
            </a:r>
          </a:p>
          <a:p>
            <a:endParaRPr lang="en-US" dirty="0" smtClean="0"/>
          </a:p>
          <a:p>
            <a:r>
              <a:rPr lang="en-US" dirty="0" err="1" smtClean="0"/>
              <a:t>SimUText</a:t>
            </a:r>
            <a:r>
              <a:rPr lang="en-US" dirty="0" smtClean="0"/>
              <a:t> Chapters                                          </a:t>
            </a:r>
            <a:r>
              <a:rPr lang="en-US" dirty="0" smtClean="0">
                <a:hlinkClick r:id="rId4"/>
              </a:rPr>
              <a:t>https</a:t>
            </a:r>
            <a:r>
              <a:rPr lang="en-US" dirty="0">
                <a:hlinkClick r:id="rId4"/>
              </a:rPr>
              <a:t>://</a:t>
            </a:r>
            <a:r>
              <a:rPr lang="en-US" dirty="0" smtClean="0">
                <a:hlinkClick r:id="rId4"/>
              </a:rPr>
              <a:t>simbio.com/products-college/Ecology</a:t>
            </a:r>
            <a:r>
              <a:rPr lang="en-US" dirty="0" smtClean="0"/>
              <a:t> </a:t>
            </a:r>
          </a:p>
          <a:p>
            <a:pPr marL="0" indent="0">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7186" y="1261914"/>
            <a:ext cx="2171700" cy="21717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3591" y="4101080"/>
            <a:ext cx="3301935" cy="2093118"/>
          </a:xfrm>
          <a:prstGeom prst="rect">
            <a:avLst/>
          </a:prstGeom>
        </p:spPr>
      </p:pic>
    </p:spTree>
    <p:extLst>
      <p:ext uri="{BB962C8B-B14F-4D97-AF65-F5344CB8AC3E}">
        <p14:creationId xmlns:p14="http://schemas.microsoft.com/office/powerpoint/2010/main" val="29972178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498</TotalTime>
  <Words>908</Words>
  <Application>Microsoft Office PowerPoint</Application>
  <PresentationFormat>Widescreen</PresentationFormat>
  <Paragraphs>57</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Organic</vt:lpstr>
      <vt:lpstr>STEM-UP Mentoring Network: Innovations in Teaching Symposium  March 24, 2018</vt:lpstr>
      <vt:lpstr>Goals for Today </vt:lpstr>
      <vt:lpstr>PowerPoint Presentation</vt:lpstr>
      <vt:lpstr>PowerPoint Presentation</vt:lpstr>
      <vt:lpstr>PowerPoint Presentation</vt:lpstr>
      <vt:lpstr>Resources:</vt:lpstr>
      <vt:lpstr>PowerPoint Presentation</vt:lpstr>
    </vt:vector>
  </TitlesOfParts>
  <Company>LVC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Case for Critical Thinking</dc:title>
  <dc:creator>Goodman, Stacy</dc:creator>
  <cp:lastModifiedBy>Goodman, Stacy</cp:lastModifiedBy>
  <cp:revision>22</cp:revision>
  <dcterms:created xsi:type="dcterms:W3CDTF">2018-03-22T15:16:21Z</dcterms:created>
  <dcterms:modified xsi:type="dcterms:W3CDTF">2018-03-24T02:02:59Z</dcterms:modified>
</cp:coreProperties>
</file>